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34" r:id="rId40"/>
    <p:sldId id="333" r:id="rId41"/>
    <p:sldId id="318" r:id="rId42"/>
    <p:sldId id="319" r:id="rId43"/>
    <p:sldId id="321" r:id="rId44"/>
    <p:sldId id="322" r:id="rId45"/>
    <p:sldId id="323" r:id="rId46"/>
    <p:sldId id="324" r:id="rId47"/>
    <p:sldId id="288" r:id="rId48"/>
    <p:sldId id="289"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54"/>
    <p:restoredTop sz="85141"/>
  </p:normalViewPr>
  <p:slideViewPr>
    <p:cSldViewPr snapToGrid="0" snapToObjects="1">
      <p:cViewPr>
        <p:scale>
          <a:sx n="90" d="100"/>
          <a:sy n="90" d="100"/>
        </p:scale>
        <p:origin x="1424" y="4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8/25/25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8/25/25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2075175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3265454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8/25/25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8/25/25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8/25/25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8/25/25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8/25/25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8/25/25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8/25/25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8/25/25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8/25/25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8/25/25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image" Target="../media/image9.jpeg"/></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jpeg"/></Relationships>
</file>

<file path=ppt/slides/_rels/slide4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6.jpeg"/></Relationships>
</file>

<file path=ppt/slides/_rels/slide4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8.jpeg"/></Relationships>
</file>

<file path=ppt/slides/_rels/slide4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5207454"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Ryan</a:t>
            </a:r>
            <a:r>
              <a:rPr lang="zh-CN" altLang="en-US" dirty="0">
                <a:solidFill>
                  <a:schemeClr val="bg2"/>
                </a:solidFill>
                <a:latin typeface="Abadi"/>
                <a:ea typeface="SF Pro" pitchFamily="2" charset="0"/>
                <a:cs typeface="SF Pro" pitchFamily="2" charset="0"/>
              </a:rPr>
              <a:t> </a:t>
            </a:r>
            <a:r>
              <a:rPr lang="en-US" altLang="zh-CN" dirty="0">
                <a:solidFill>
                  <a:schemeClr val="bg2"/>
                </a:solidFill>
                <a:latin typeface="Abadi"/>
                <a:ea typeface="SF Pro" pitchFamily="2" charset="0"/>
                <a:cs typeface="SF Pro" pitchFamily="2" charset="0"/>
              </a:rPr>
              <a:t>Ezekiel</a:t>
            </a:r>
            <a:r>
              <a:rPr lang="zh-CN" altLang="en-US" dirty="0">
                <a:solidFill>
                  <a:schemeClr val="bg2"/>
                </a:solidFill>
                <a:latin typeface="Abadi"/>
                <a:ea typeface="SF Pro" pitchFamily="2" charset="0"/>
                <a:cs typeface="SF Pro" pitchFamily="2" charset="0"/>
              </a:rPr>
              <a:t> </a:t>
            </a:r>
            <a:r>
              <a:rPr lang="en-US" altLang="zh-CN" dirty="0" err="1">
                <a:solidFill>
                  <a:schemeClr val="bg2"/>
                </a:solidFill>
                <a:latin typeface="Abadi"/>
                <a:ea typeface="SF Pro" pitchFamily="2" charset="0"/>
                <a:cs typeface="SF Pro" pitchFamily="2" charset="0"/>
              </a:rPr>
              <a:t>WenLongJie</a:t>
            </a:r>
            <a:r>
              <a:rPr lang="zh-CN" altLang="en-US" dirty="0">
                <a:solidFill>
                  <a:schemeClr val="bg2"/>
                </a:solidFill>
                <a:latin typeface="Abadi"/>
                <a:ea typeface="SF Pro" pitchFamily="2" charset="0"/>
                <a:cs typeface="SF Pro" pitchFamily="2" charset="0"/>
              </a:rPr>
              <a:t> </a:t>
            </a:r>
            <a:r>
              <a:rPr lang="en-US" altLang="zh-CN" dirty="0">
                <a:solidFill>
                  <a:schemeClr val="bg2"/>
                </a:solidFill>
                <a:latin typeface="Abadi"/>
                <a:ea typeface="SF Pro" pitchFamily="2" charset="0"/>
                <a:cs typeface="SF Pro" pitchFamily="2" charset="0"/>
              </a:rPr>
              <a:t>Zhang</a:t>
            </a:r>
          </a:p>
          <a:p>
            <a:r>
              <a:rPr lang="en-US" altLang="zh-CN" dirty="0">
                <a:solidFill>
                  <a:schemeClr val="bg2"/>
                </a:solidFill>
                <a:latin typeface="Abadi" panose="020B0604020104020204" pitchFamily="34" charset="0"/>
                <a:ea typeface="SF Pro" pitchFamily="2" charset="0"/>
                <a:cs typeface="SF Pro" pitchFamily="2" charset="0"/>
              </a:rPr>
              <a:t>25</a:t>
            </a:r>
            <a:r>
              <a:rPr lang="zh-CN" altLang="en-US" dirty="0">
                <a:solidFill>
                  <a:schemeClr val="bg2"/>
                </a:solidFill>
                <a:latin typeface="Abadi" panose="020B0604020104020204" pitchFamily="34" charset="0"/>
                <a:ea typeface="SF Pro" pitchFamily="2" charset="0"/>
                <a:cs typeface="SF Pro" pitchFamily="2" charset="0"/>
              </a:rPr>
              <a:t> </a:t>
            </a:r>
            <a:r>
              <a:rPr lang="en-US" altLang="zh-CN" dirty="0">
                <a:solidFill>
                  <a:schemeClr val="bg2"/>
                </a:solidFill>
                <a:latin typeface="Abadi" panose="020B0604020104020204" pitchFamily="34" charset="0"/>
                <a:ea typeface="SF Pro" pitchFamily="2" charset="0"/>
                <a:cs typeface="SF Pro" pitchFamily="2" charset="0"/>
              </a:rPr>
              <a:t>AUG</a:t>
            </a:r>
            <a:r>
              <a:rPr lang="zh-CN" altLang="en-US" dirty="0">
                <a:solidFill>
                  <a:schemeClr val="bg2"/>
                </a:solidFill>
                <a:latin typeface="Abadi" panose="020B0604020104020204" pitchFamily="34" charset="0"/>
                <a:ea typeface="SF Pro" pitchFamily="2" charset="0"/>
                <a:cs typeface="SF Pro" pitchFamily="2" charset="0"/>
              </a:rPr>
              <a:t> </a:t>
            </a:r>
            <a:r>
              <a:rPr lang="en-US" altLang="zh-CN" dirty="0">
                <a:solidFill>
                  <a:schemeClr val="bg2"/>
                </a:solidFill>
                <a:latin typeface="Abadi" panose="020B0604020104020204" pitchFamily="34" charset="0"/>
                <a:ea typeface="SF Pro" pitchFamily="2" charset="0"/>
                <a:cs typeface="SF Pro" pitchFamily="2" charset="0"/>
              </a:rPr>
              <a:t>2025</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906717" cy="1274763"/>
          </a:xfrm>
          <a:prstGeom prst="rect">
            <a:avLst/>
          </a:prstGeom>
        </p:spPr>
        <p:txBody>
          <a:bodyPr/>
          <a:lstStyle/>
          <a:p>
            <a:pPr marL="0" indent="0">
              <a:buNone/>
            </a:pPr>
            <a:r>
              <a:rPr lang="en-US" dirty="0"/>
              <a:t>Multiple labels were present for describing launches, which were simplified into a binary column of successes/failures</a:t>
            </a:r>
          </a:p>
          <a:p>
            <a:endParaRPr lang="en-US" dirty="0"/>
          </a:p>
          <a:p>
            <a:pPr marL="0" indent="0">
              <a:buNone/>
            </a:pPr>
            <a:r>
              <a:rPr lang="en-US" sz="1400" dirty="0"/>
              <a:t>Data wrangling notebook: https://</a:t>
            </a:r>
            <a:r>
              <a:rPr lang="en-US" sz="1400" dirty="0" err="1"/>
              <a:t>github.com</a:t>
            </a:r>
            <a:r>
              <a:rPr lang="en-US" sz="1400" dirty="0"/>
              <a:t>/</a:t>
            </a:r>
            <a:r>
              <a:rPr lang="en-US" sz="1400" dirty="0" err="1"/>
              <a:t>ryanwljzhang</a:t>
            </a:r>
            <a:r>
              <a:rPr lang="en-US" sz="1400" dirty="0"/>
              <a:t>/</a:t>
            </a:r>
            <a:r>
              <a:rPr lang="en-US" sz="1400" dirty="0" err="1"/>
              <a:t>ibmdatascience</a:t>
            </a:r>
            <a:r>
              <a:rPr lang="en-US" sz="1400" dirty="0"/>
              <a:t>/blob/main/labs-jupyter-spacex-Data%20wrangling.ipynb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descr="A screenshot of a computer&#10;&#10;AI-generated content may be incorrect.">
            <a:extLst>
              <a:ext uri="{FF2B5EF4-FFF2-40B4-BE49-F238E27FC236}">
                <a16:creationId xmlns:a16="http://schemas.microsoft.com/office/drawing/2014/main" id="{6FE76DDB-FC26-0C5E-B99A-36938E156D8E}"/>
              </a:ext>
            </a:extLst>
          </p:cNvPr>
          <p:cNvPicPr>
            <a:picLocks noChangeAspect="1"/>
          </p:cNvPicPr>
          <p:nvPr/>
        </p:nvPicPr>
        <p:blipFill>
          <a:blip r:embed="rId3"/>
          <a:srcRect l="47215" t="33340" r="6829" b="13895"/>
          <a:stretch>
            <a:fillRect/>
          </a:stretch>
        </p:blipFill>
        <p:spPr>
          <a:xfrm>
            <a:off x="5676728" y="1825625"/>
            <a:ext cx="5381799" cy="3917950"/>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90" cy="4351338"/>
          </a:xfrm>
          <a:prstGeom prst="rect">
            <a:avLst/>
          </a:prstGeom>
        </p:spPr>
        <p:txBody>
          <a:bodyPr lIns="91440" tIns="45720" rIns="91440" bIns="45720" anchor="t"/>
          <a:lstStyle/>
          <a:p>
            <a:r>
              <a:rPr lang="en-US" dirty="0">
                <a:latin typeface="Abadi" panose="020B0604020104020204" pitchFamily="34" charset="0"/>
              </a:rPr>
              <a:t>Plotted various graphs:</a:t>
            </a:r>
          </a:p>
          <a:p>
            <a:r>
              <a:rPr lang="en-US" dirty="0">
                <a:latin typeface="Abadi" panose="020B0604020104020204" pitchFamily="34" charset="0"/>
              </a:rPr>
              <a:t>Scatterplots: payload mass, launch site, orbit, payload mass vs. launch site, payload mass vs. orbit</a:t>
            </a:r>
          </a:p>
          <a:p>
            <a:r>
              <a:rPr lang="en-US" dirty="0">
                <a:latin typeface="Abadi" panose="020B0604020104020204" pitchFamily="34" charset="0"/>
              </a:rPr>
              <a:t>Bar graph: orbit vs. success rate</a:t>
            </a:r>
          </a:p>
          <a:p>
            <a:r>
              <a:rPr lang="en-US" dirty="0">
                <a:latin typeface="Abadi" panose="020B0604020104020204" pitchFamily="34" charset="0"/>
              </a:rPr>
              <a:t>Line graph: year vs. success rate</a:t>
            </a:r>
          </a:p>
          <a:p>
            <a:pPr marL="0" indent="0">
              <a:buNone/>
            </a:pPr>
            <a:r>
              <a:rPr lang="en-US" sz="1400" dirty="0">
                <a:latin typeface="Abadi" panose="020B0604020104020204" pitchFamily="34" charset="0"/>
              </a:rPr>
              <a:t>EDA data visualization: https://</a:t>
            </a:r>
            <a:r>
              <a:rPr lang="en-US" sz="1400" dirty="0" err="1">
                <a:latin typeface="Abadi" panose="020B0604020104020204" pitchFamily="34" charset="0"/>
              </a:rPr>
              <a:t>github.com</a:t>
            </a:r>
            <a:r>
              <a:rPr lang="en-US" sz="1400" dirty="0">
                <a:latin typeface="Abadi" panose="020B0604020104020204" pitchFamily="34" charset="0"/>
              </a:rPr>
              <a:t>/</a:t>
            </a:r>
            <a:r>
              <a:rPr lang="en-US" sz="1400" dirty="0" err="1">
                <a:latin typeface="Abadi" panose="020B0604020104020204" pitchFamily="34" charset="0"/>
              </a:rPr>
              <a:t>ryanwljzhang</a:t>
            </a:r>
            <a:r>
              <a:rPr lang="en-US" sz="1400" dirty="0">
                <a:latin typeface="Abadi" panose="020B0604020104020204" pitchFamily="34" charset="0"/>
              </a:rPr>
              <a:t>/</a:t>
            </a:r>
            <a:r>
              <a:rPr lang="en-US" sz="1400" dirty="0" err="1">
                <a:latin typeface="Abadi" panose="020B0604020104020204" pitchFamily="34" charset="0"/>
              </a:rPr>
              <a:t>ibmdatascience</a:t>
            </a:r>
            <a:r>
              <a:rPr lang="en-US" sz="1400" dirty="0">
                <a:latin typeface="Abadi" panose="020B0604020104020204" pitchFamily="34" charset="0"/>
              </a:rPr>
              <a:t>/blob/main/</a:t>
            </a:r>
            <a:r>
              <a:rPr lang="en-US" sz="1400" dirty="0" err="1">
                <a:latin typeface="Abadi" panose="020B0604020104020204" pitchFamily="34" charset="0"/>
              </a:rPr>
              <a:t>edadataviz.ipynb</a:t>
            </a:r>
            <a:endParaRPr lang="en-US" dirty="0">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descr="A line graph with numbers and symbols&#10;&#10;AI-generated content may be incorrect.">
            <a:extLst>
              <a:ext uri="{FF2B5EF4-FFF2-40B4-BE49-F238E27FC236}">
                <a16:creationId xmlns:a16="http://schemas.microsoft.com/office/drawing/2014/main" id="{0208AFEB-F819-6353-825F-25DDD39E9B03}"/>
              </a:ext>
            </a:extLst>
          </p:cNvPr>
          <p:cNvPicPr>
            <a:picLocks noChangeAspect="1"/>
          </p:cNvPicPr>
          <p:nvPr/>
        </p:nvPicPr>
        <p:blipFill>
          <a:blip r:embed="rId3"/>
          <a:stretch>
            <a:fillRect/>
          </a:stretch>
        </p:blipFill>
        <p:spPr>
          <a:xfrm>
            <a:off x="6470650" y="1492886"/>
            <a:ext cx="5422900" cy="4127500"/>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63688"/>
            <a:ext cx="10888589" cy="4351338"/>
          </a:xfrm>
          <a:prstGeom prst="rect">
            <a:avLst/>
          </a:prstGeom>
        </p:spPr>
        <p:txBody>
          <a:bodyPr lIns="91440" tIns="45720" rIns="91440" bIns="45720" anchor="t"/>
          <a:lstStyle/>
          <a:p>
            <a:r>
              <a:rPr lang="en-US" sz="2000" dirty="0">
                <a:latin typeface="Abadi" panose="020B0604020104020204" pitchFamily="34" charset="0"/>
              </a:rPr>
              <a:t>Queried unique launch site names</a:t>
            </a:r>
          </a:p>
          <a:p>
            <a:r>
              <a:rPr lang="en-US" sz="2000" dirty="0">
                <a:latin typeface="Abadi" panose="020B0604020104020204" pitchFamily="34" charset="0"/>
              </a:rPr>
              <a:t>Displayed 5 records where the launch site’s name began with ‘CCA’</a:t>
            </a:r>
          </a:p>
          <a:p>
            <a:r>
              <a:rPr lang="en-US" sz="2000" dirty="0">
                <a:latin typeface="Abadi" panose="020B0604020104020204" pitchFamily="34" charset="0"/>
              </a:rPr>
              <a:t>Summed the total mass of all payloads</a:t>
            </a:r>
          </a:p>
          <a:p>
            <a:r>
              <a:rPr lang="en-US" sz="2000" dirty="0">
                <a:latin typeface="Abadi" panose="020B0604020104020204" pitchFamily="34" charset="0"/>
              </a:rPr>
              <a:t>Calculated the average mass carried by F9 v1.1 boosters</a:t>
            </a:r>
          </a:p>
          <a:p>
            <a:r>
              <a:rPr lang="en-US" sz="2000" dirty="0">
                <a:latin typeface="Abadi" panose="020B0604020104020204" pitchFamily="34" charset="0"/>
              </a:rPr>
              <a:t>Displayed the date of the first successful ground pad landing</a:t>
            </a:r>
          </a:p>
          <a:p>
            <a:r>
              <a:rPr lang="en-US" sz="2000" dirty="0">
                <a:latin typeface="Abadi" panose="020B0604020104020204" pitchFamily="34" charset="0"/>
              </a:rPr>
              <a:t>Displayed names of boosters that have succeeded in drone ship with payload mass between 4000 and 6000 kg</a:t>
            </a:r>
          </a:p>
          <a:p>
            <a:r>
              <a:rPr lang="en-US" sz="2000" dirty="0">
                <a:latin typeface="Abadi" panose="020B0604020104020204" pitchFamily="34" charset="0"/>
              </a:rPr>
              <a:t>Listed total number of successful and failed mission outcomes</a:t>
            </a:r>
          </a:p>
          <a:p>
            <a:r>
              <a:rPr lang="en-US" sz="2000" dirty="0">
                <a:latin typeface="Abadi" panose="020B0604020104020204" pitchFamily="34" charset="0"/>
              </a:rPr>
              <a:t>Listed all booster versions that have carried the maximum payload mass</a:t>
            </a:r>
          </a:p>
          <a:p>
            <a:r>
              <a:rPr lang="en-US" sz="2000" dirty="0">
                <a:latin typeface="Abadi" panose="020B0604020104020204" pitchFamily="34" charset="0"/>
              </a:rPr>
              <a:t>Listed the month, landing outcome, booster version, and launch site for drone ship failures in 2015</a:t>
            </a:r>
          </a:p>
          <a:p>
            <a:r>
              <a:rPr lang="en-US" sz="2000" dirty="0">
                <a:latin typeface="Abadi" panose="020B0604020104020204" pitchFamily="34" charset="0"/>
              </a:rPr>
              <a:t>Ranked landing outcomes between 6/4/2010 and 3/20/2017 in descending order</a:t>
            </a:r>
          </a:p>
          <a:p>
            <a:r>
              <a:rPr lang="en-US" sz="1100" dirty="0">
                <a:latin typeface="Abadi" panose="020B0604020104020204" pitchFamily="34" charset="0"/>
              </a:rPr>
              <a:t>SQL notebook: https://</a:t>
            </a:r>
            <a:r>
              <a:rPr lang="en-US" sz="1100" dirty="0" err="1">
                <a:latin typeface="Abadi" panose="020B0604020104020204" pitchFamily="34" charset="0"/>
              </a:rPr>
              <a:t>github.com</a:t>
            </a:r>
            <a:r>
              <a:rPr lang="en-US" sz="1100" dirty="0">
                <a:latin typeface="Abadi" panose="020B0604020104020204" pitchFamily="34" charset="0"/>
              </a:rPr>
              <a:t>/</a:t>
            </a:r>
            <a:r>
              <a:rPr lang="en-US" sz="1100" dirty="0" err="1">
                <a:latin typeface="Abadi" panose="020B0604020104020204" pitchFamily="34" charset="0"/>
              </a:rPr>
              <a:t>ryanwljzhang</a:t>
            </a:r>
            <a:r>
              <a:rPr lang="en-US" sz="1100" dirty="0">
                <a:latin typeface="Abadi" panose="020B0604020104020204" pitchFamily="34" charset="0"/>
              </a:rPr>
              <a:t>/</a:t>
            </a:r>
            <a:r>
              <a:rPr lang="en-US" sz="1100" dirty="0" err="1">
                <a:latin typeface="Abadi" panose="020B0604020104020204" pitchFamily="34" charset="0"/>
              </a:rPr>
              <a:t>ibmdatascience</a:t>
            </a:r>
            <a:r>
              <a:rPr lang="en-US" sz="1100" dirty="0">
                <a:latin typeface="Abadi" panose="020B0604020104020204" pitchFamily="34" charset="0"/>
              </a:rPr>
              <a:t>/blob/main/</a:t>
            </a:r>
            <a:r>
              <a:rPr lang="en-US" sz="1100" dirty="0" err="1">
                <a:latin typeface="Abadi" panose="020B0604020104020204" pitchFamily="34" charset="0"/>
              </a:rPr>
              <a:t>jupyter</a:t>
            </a:r>
            <a:r>
              <a:rPr lang="en-US" sz="1100" dirty="0">
                <a:latin typeface="Abadi" panose="020B0604020104020204" pitchFamily="34" charset="0"/>
              </a:rPr>
              <a:t>-labs-</a:t>
            </a:r>
            <a:r>
              <a:rPr lang="en-US" sz="1100" dirty="0" err="1">
                <a:latin typeface="Abadi" panose="020B0604020104020204" pitchFamily="34" charset="0"/>
              </a:rPr>
              <a:t>eda</a:t>
            </a:r>
            <a:r>
              <a:rPr lang="en-US" sz="1100" dirty="0">
                <a:latin typeface="Abadi" panose="020B0604020104020204" pitchFamily="34" charset="0"/>
              </a:rPr>
              <a:t>-</a:t>
            </a:r>
            <a:r>
              <a:rPr lang="en-US" sz="1100" dirty="0" err="1">
                <a:latin typeface="Abadi" panose="020B0604020104020204" pitchFamily="34" charset="0"/>
              </a:rPr>
              <a:t>sql-coursera_sqllite.ipynb</a:t>
            </a:r>
            <a:endParaRPr lang="en-US" sz="2000" dirty="0">
              <a:latin typeface="Abadi" panose="020B0604020104020204" pitchFamily="34" charset="0"/>
            </a:endParaRPr>
          </a:p>
          <a:p>
            <a:endParaRPr lang="en-US" sz="2000" dirty="0">
              <a:latin typeface="Abadi" panose="020B0604020104020204" pitchFamily="34" charset="0"/>
            </a:endParaRPr>
          </a:p>
          <a:p>
            <a:endParaRPr lang="en-US" sz="2000" dirty="0">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r>
              <a:rPr lang="en-US" dirty="0">
                <a:latin typeface="Abadi" panose="020B0604020104020204" pitchFamily="34" charset="0"/>
              </a:rPr>
              <a:t>Placed circles with labels to highlight the various launch sites</a:t>
            </a:r>
          </a:p>
          <a:p>
            <a:r>
              <a:rPr lang="en-US" dirty="0">
                <a:latin typeface="Abadi" panose="020B0604020104020204" pitchFamily="34" charset="0"/>
              </a:rPr>
              <a:t>laced a marker cluster containing markers for each launch (green for success red for fail) to visually demonstrate the success rate of each launch site</a:t>
            </a:r>
          </a:p>
          <a:p>
            <a:r>
              <a:rPr lang="en-US" dirty="0">
                <a:latin typeface="Abadi" panose="020B0604020104020204" pitchFamily="34" charset="0"/>
              </a:rPr>
              <a:t>Lines going from Cape Canaveral Space Launch Complex 40 to the nearest coastline, railroad, highway, and city with markers for their distance to highlight landmark distance trends across launch sites</a:t>
            </a:r>
          </a:p>
          <a:p>
            <a:pPr marL="0" indent="0">
              <a:buNone/>
            </a:pPr>
            <a:r>
              <a:rPr lang="en-US" sz="1500" dirty="0">
                <a:latin typeface="Abadi" panose="020B0604020104020204" pitchFamily="34" charset="0"/>
              </a:rPr>
              <a:t>Map HTML: https://</a:t>
            </a:r>
            <a:r>
              <a:rPr lang="en-US" sz="1500" dirty="0" err="1">
                <a:latin typeface="Abadi" panose="020B0604020104020204" pitchFamily="34" charset="0"/>
              </a:rPr>
              <a:t>github.com</a:t>
            </a:r>
            <a:r>
              <a:rPr lang="en-US" sz="1500" dirty="0">
                <a:latin typeface="Abadi" panose="020B0604020104020204" pitchFamily="34" charset="0"/>
              </a:rPr>
              <a:t>/</a:t>
            </a:r>
            <a:r>
              <a:rPr lang="en-US" sz="1500" dirty="0" err="1">
                <a:latin typeface="Abadi" panose="020B0604020104020204" pitchFamily="34" charset="0"/>
              </a:rPr>
              <a:t>ryanwljzhang</a:t>
            </a:r>
            <a:r>
              <a:rPr lang="en-US" sz="1500" dirty="0">
                <a:latin typeface="Abadi" panose="020B0604020104020204" pitchFamily="34" charset="0"/>
              </a:rPr>
              <a:t>/</a:t>
            </a:r>
            <a:r>
              <a:rPr lang="en-US" sz="1500" dirty="0" err="1">
                <a:latin typeface="Abadi" panose="020B0604020104020204" pitchFamily="34" charset="0"/>
              </a:rPr>
              <a:t>ibmdatascience</a:t>
            </a:r>
            <a:r>
              <a:rPr lang="en-US" sz="1500" dirty="0">
                <a:latin typeface="Abadi" panose="020B0604020104020204" pitchFamily="34" charset="0"/>
              </a:rPr>
              <a:t>/blob/main/</a:t>
            </a:r>
            <a:r>
              <a:rPr lang="en-US" sz="1500" dirty="0" err="1">
                <a:latin typeface="Abadi" panose="020B0604020104020204" pitchFamily="34" charset="0"/>
              </a:rPr>
              <a:t>map.html</a:t>
            </a:r>
            <a:endParaRPr lang="en-US" sz="1500" dirty="0">
              <a:latin typeface="Abadi" panose="020B0604020104020204" pitchFamily="34" charset="0"/>
            </a:endParaRPr>
          </a:p>
          <a:p>
            <a:pPr marL="0" indent="0">
              <a:buNone/>
            </a:pPr>
            <a:r>
              <a:rPr lang="en-US" sz="1500" dirty="0">
                <a:latin typeface="Abadi" panose="020B0604020104020204" pitchFamily="34" charset="0"/>
              </a:rPr>
              <a:t>Folium notebook: https://</a:t>
            </a:r>
            <a:r>
              <a:rPr lang="en-US" sz="1500" dirty="0" err="1">
                <a:latin typeface="Abadi" panose="020B0604020104020204" pitchFamily="34" charset="0"/>
              </a:rPr>
              <a:t>github.com</a:t>
            </a:r>
            <a:r>
              <a:rPr lang="en-US" sz="1500" dirty="0">
                <a:latin typeface="Abadi" panose="020B0604020104020204" pitchFamily="34" charset="0"/>
              </a:rPr>
              <a:t>/</a:t>
            </a:r>
            <a:r>
              <a:rPr lang="en-US" sz="1500" dirty="0" err="1">
                <a:latin typeface="Abadi" panose="020B0604020104020204" pitchFamily="34" charset="0"/>
              </a:rPr>
              <a:t>ryanwljzhang</a:t>
            </a:r>
            <a:r>
              <a:rPr lang="en-US" sz="1500" dirty="0">
                <a:latin typeface="Abadi" panose="020B0604020104020204" pitchFamily="34" charset="0"/>
              </a:rPr>
              <a:t>/</a:t>
            </a:r>
            <a:r>
              <a:rPr lang="en-US" sz="1500" dirty="0" err="1">
                <a:latin typeface="Abadi" panose="020B0604020104020204" pitchFamily="34" charset="0"/>
              </a:rPr>
              <a:t>ibmdatascience</a:t>
            </a:r>
            <a:r>
              <a:rPr lang="en-US" sz="1500" dirty="0">
                <a:latin typeface="Abadi" panose="020B0604020104020204" pitchFamily="34" charset="0"/>
              </a:rPr>
              <a:t>/blob/main/</a:t>
            </a:r>
            <a:r>
              <a:rPr lang="en-US" sz="1500" dirty="0" err="1">
                <a:latin typeface="Abadi" panose="020B0604020104020204" pitchFamily="34" charset="0"/>
              </a:rPr>
              <a:t>lab_jupyter_launch_site_location.ipynb</a:t>
            </a:r>
            <a:endParaRPr lang="en-US" dirty="0">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r>
              <a:rPr lang="en-US" dirty="0">
                <a:latin typeface="Abadi" panose="020B0604020104020204" pitchFamily="34" charset="0"/>
              </a:rPr>
              <a:t>Dropdown menu to select data for all sites or a specific one</a:t>
            </a:r>
          </a:p>
          <a:p>
            <a:r>
              <a:rPr lang="en-US" dirty="0">
                <a:latin typeface="Abadi" panose="020B0604020104020204" pitchFamily="34" charset="0"/>
              </a:rPr>
              <a:t>Pie chart</a:t>
            </a:r>
          </a:p>
          <a:p>
            <a:pPr lvl="1"/>
            <a:r>
              <a:rPr lang="en-US" dirty="0">
                <a:latin typeface="Abadi" panose="020B0604020104020204" pitchFamily="34" charset="0"/>
              </a:rPr>
              <a:t>For all launch sites: displays portion of total successes that occurred at each site</a:t>
            </a:r>
          </a:p>
          <a:p>
            <a:pPr lvl="1"/>
            <a:r>
              <a:rPr lang="en-US" dirty="0">
                <a:latin typeface="Abadi" panose="020B0604020104020204" pitchFamily="34" charset="0"/>
              </a:rPr>
              <a:t>For single sites: displays successes and failures for that site</a:t>
            </a:r>
          </a:p>
          <a:p>
            <a:r>
              <a:rPr lang="en-US" dirty="0">
                <a:latin typeface="Abadi" panose="020B0604020104020204" pitchFamily="34" charset="0"/>
              </a:rPr>
              <a:t>Scatterplot graphing payload mass against success for selected sites, with points colored based on booster version</a:t>
            </a:r>
          </a:p>
          <a:p>
            <a:r>
              <a:rPr lang="en-US" dirty="0">
                <a:latin typeface="Abadi" panose="020B0604020104020204" pitchFamily="34" charset="0"/>
              </a:rPr>
              <a:t>Slider to change range of payload masses displayed in the scatterplot</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TextBox 5">
            <a:extLst>
              <a:ext uri="{FF2B5EF4-FFF2-40B4-BE49-F238E27FC236}">
                <a16:creationId xmlns:a16="http://schemas.microsoft.com/office/drawing/2014/main" id="{04F867BC-438C-8797-25A0-A69E909862C9}"/>
              </a:ext>
            </a:extLst>
          </p:cNvPr>
          <p:cNvSpPr txBox="1"/>
          <p:nvPr/>
        </p:nvSpPr>
        <p:spPr>
          <a:xfrm>
            <a:off x="878680" y="5978922"/>
            <a:ext cx="8965407" cy="369332"/>
          </a:xfrm>
          <a:prstGeom prst="rect">
            <a:avLst/>
          </a:prstGeom>
          <a:noFill/>
        </p:spPr>
        <p:txBody>
          <a:bodyPr wrap="square">
            <a:spAutoFit/>
          </a:bodyPr>
          <a:lstStyle/>
          <a:p>
            <a:pPr>
              <a:buNone/>
            </a:pPr>
            <a:r>
              <a:rPr lang="en-US" dirty="0">
                <a:solidFill>
                  <a:srgbClr val="000000"/>
                </a:solidFill>
                <a:effectLst/>
                <a:latin typeface="Calibri" panose="020F0502020204030204" pitchFamily="34" charset="0"/>
              </a:rPr>
              <a:t>Dash lab: </a:t>
            </a:r>
            <a:r>
              <a:rPr lang="en-US" dirty="0">
                <a:solidFill>
                  <a:srgbClr val="0462C1"/>
                </a:solidFill>
                <a:latin typeface="Calibri" panose="020F0502020204030204" pitchFamily="34" charset="0"/>
              </a:rPr>
              <a:t>https://</a:t>
            </a:r>
            <a:r>
              <a:rPr lang="en-US" dirty="0" err="1">
                <a:solidFill>
                  <a:srgbClr val="0462C1"/>
                </a:solidFill>
                <a:latin typeface="Calibri" panose="020F0502020204030204" pitchFamily="34" charset="0"/>
              </a:rPr>
              <a:t>github.com</a:t>
            </a:r>
            <a:r>
              <a:rPr lang="en-US" dirty="0">
                <a:solidFill>
                  <a:srgbClr val="0462C1"/>
                </a:solidFill>
                <a:latin typeface="Calibri" panose="020F0502020204030204" pitchFamily="34" charset="0"/>
              </a:rPr>
              <a:t>/</a:t>
            </a:r>
            <a:r>
              <a:rPr lang="en-US" dirty="0" err="1">
                <a:solidFill>
                  <a:srgbClr val="0462C1"/>
                </a:solidFill>
                <a:latin typeface="Calibri" panose="020F0502020204030204" pitchFamily="34" charset="0"/>
              </a:rPr>
              <a:t>ryanwljzhang</a:t>
            </a:r>
            <a:r>
              <a:rPr lang="en-US" dirty="0">
                <a:solidFill>
                  <a:srgbClr val="0462C1"/>
                </a:solidFill>
                <a:latin typeface="Calibri" panose="020F0502020204030204" pitchFamily="34" charset="0"/>
              </a:rPr>
              <a:t>/</a:t>
            </a:r>
            <a:r>
              <a:rPr lang="en-US" dirty="0" err="1">
                <a:solidFill>
                  <a:srgbClr val="0462C1"/>
                </a:solidFill>
                <a:latin typeface="Calibri" panose="020F0502020204030204" pitchFamily="34" charset="0"/>
              </a:rPr>
              <a:t>ibmdatascience</a:t>
            </a:r>
            <a:r>
              <a:rPr lang="en-US" dirty="0">
                <a:solidFill>
                  <a:srgbClr val="0462C1"/>
                </a:solidFill>
                <a:latin typeface="Calibri" panose="020F0502020204030204" pitchFamily="34" charset="0"/>
              </a:rPr>
              <a:t>/blob/main/</a:t>
            </a:r>
            <a:r>
              <a:rPr lang="en-US" dirty="0" err="1">
                <a:solidFill>
                  <a:srgbClr val="0462C1"/>
                </a:solidFill>
                <a:latin typeface="Calibri" panose="020F0502020204030204" pitchFamily="34" charset="0"/>
              </a:rPr>
              <a:t>spacex</a:t>
            </a:r>
            <a:r>
              <a:rPr lang="en-US" dirty="0">
                <a:solidFill>
                  <a:srgbClr val="0462C1"/>
                </a:solidFill>
                <a:latin typeface="Calibri" panose="020F0502020204030204" pitchFamily="34" charset="0"/>
              </a:rPr>
              <a:t>-dash-</a:t>
            </a:r>
            <a:r>
              <a:rPr lang="en-US" dirty="0" err="1">
                <a:solidFill>
                  <a:srgbClr val="0462C1"/>
                </a:solidFill>
                <a:latin typeface="Calibri" panose="020F0502020204030204" pitchFamily="34" charset="0"/>
              </a:rPr>
              <a:t>app.py</a:t>
            </a:r>
            <a:endParaRPr lang="en-US" dirty="0">
              <a:solidFill>
                <a:srgbClr val="0462C1"/>
              </a:solidFill>
              <a:effectLst/>
              <a:latin typeface="Calibri" panose="020F0502020204030204" pitchFamily="34" charset="0"/>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D3FB2C9-F589-457D-7E8C-EE6BCCE6C4D2}"/>
              </a:ext>
            </a:extLst>
          </p:cNvPr>
          <p:cNvSpPr/>
          <p:nvPr/>
        </p:nvSpPr>
        <p:spPr>
          <a:xfrm>
            <a:off x="719138" y="2629103"/>
            <a:ext cx="11472862" cy="1900239"/>
          </a:xfrm>
          <a:prstGeom prst="rect">
            <a:avLst/>
          </a:prstGeom>
          <a:solidFill>
            <a:schemeClr val="accent4">
              <a:lumMod val="20000"/>
              <a:lumOff val="80000"/>
            </a:scheme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TextBox 5">
            <a:extLst>
              <a:ext uri="{FF2B5EF4-FFF2-40B4-BE49-F238E27FC236}">
                <a16:creationId xmlns:a16="http://schemas.microsoft.com/office/drawing/2014/main" id="{D4CD662A-5D29-DB69-67A3-F353BB14A2F2}"/>
              </a:ext>
            </a:extLst>
          </p:cNvPr>
          <p:cNvSpPr txBox="1"/>
          <p:nvPr/>
        </p:nvSpPr>
        <p:spPr>
          <a:xfrm>
            <a:off x="1033462" y="6025573"/>
            <a:ext cx="10388528" cy="523220"/>
          </a:xfrm>
          <a:prstGeom prst="rect">
            <a:avLst/>
          </a:prstGeom>
          <a:noFill/>
        </p:spPr>
        <p:txBody>
          <a:bodyPr wrap="square">
            <a:spAutoFit/>
          </a:bodyPr>
          <a:lstStyle/>
          <a:p>
            <a:pPr>
              <a:buNone/>
            </a:pPr>
            <a:r>
              <a:rPr lang="en-US" sz="1400" dirty="0">
                <a:solidFill>
                  <a:srgbClr val="000000"/>
                </a:solidFill>
                <a:effectLst/>
                <a:latin typeface="Abadi" panose="020B0604020104020204" pitchFamily="34" charset="0"/>
              </a:rPr>
              <a:t>Machine learning notebook: </a:t>
            </a:r>
            <a:r>
              <a:rPr lang="en-US" sz="1400" dirty="0">
                <a:solidFill>
                  <a:srgbClr val="0462C1"/>
                </a:solidFill>
                <a:latin typeface="Abadi" panose="020B0604020104020204" pitchFamily="34" charset="0"/>
              </a:rPr>
              <a:t>https://</a:t>
            </a:r>
            <a:r>
              <a:rPr lang="en-US" sz="1400" dirty="0" err="1">
                <a:solidFill>
                  <a:srgbClr val="0462C1"/>
                </a:solidFill>
                <a:latin typeface="Abadi" panose="020B0604020104020204" pitchFamily="34" charset="0"/>
              </a:rPr>
              <a:t>github.com</a:t>
            </a:r>
            <a:r>
              <a:rPr lang="en-US" sz="1400" dirty="0">
                <a:solidFill>
                  <a:srgbClr val="0462C1"/>
                </a:solidFill>
                <a:latin typeface="Abadi" panose="020B0604020104020204" pitchFamily="34" charset="0"/>
              </a:rPr>
              <a:t>/</a:t>
            </a:r>
            <a:r>
              <a:rPr lang="en-US" sz="1400" dirty="0" err="1">
                <a:solidFill>
                  <a:srgbClr val="0462C1"/>
                </a:solidFill>
                <a:latin typeface="Abadi" panose="020B0604020104020204" pitchFamily="34" charset="0"/>
              </a:rPr>
              <a:t>ryanwljzhang</a:t>
            </a:r>
            <a:r>
              <a:rPr lang="en-US" sz="1400" dirty="0">
                <a:solidFill>
                  <a:srgbClr val="0462C1"/>
                </a:solidFill>
                <a:latin typeface="Abadi" panose="020B0604020104020204" pitchFamily="34" charset="0"/>
              </a:rPr>
              <a:t>/</a:t>
            </a:r>
            <a:r>
              <a:rPr lang="en-US" sz="1400" dirty="0" err="1">
                <a:solidFill>
                  <a:srgbClr val="0462C1"/>
                </a:solidFill>
                <a:latin typeface="Abadi" panose="020B0604020104020204" pitchFamily="34" charset="0"/>
              </a:rPr>
              <a:t>ibmdatascience</a:t>
            </a:r>
            <a:r>
              <a:rPr lang="en-US" sz="1400" dirty="0">
                <a:solidFill>
                  <a:srgbClr val="0462C1"/>
                </a:solidFill>
                <a:latin typeface="Abadi" panose="020B0604020104020204" pitchFamily="34" charset="0"/>
              </a:rPr>
              <a:t>/blob/main/SpaceX_Machine%20Learning%20Prediction_Part_5.ipynb</a:t>
            </a:r>
            <a:endParaRPr lang="en-US" sz="1400" dirty="0">
              <a:solidFill>
                <a:srgbClr val="0462C1"/>
              </a:solidFill>
              <a:effectLst/>
              <a:latin typeface="Abadi" panose="020B0604020104020204" pitchFamily="34" charset="0"/>
            </a:endParaRPr>
          </a:p>
        </p:txBody>
      </p:sp>
      <p:sp>
        <p:nvSpPr>
          <p:cNvPr id="9" name="Rounded Rectangle 8">
            <a:extLst>
              <a:ext uri="{FF2B5EF4-FFF2-40B4-BE49-F238E27FC236}">
                <a16:creationId xmlns:a16="http://schemas.microsoft.com/office/drawing/2014/main" id="{5115AEBD-B7F3-48AE-6E1A-89645889EDFD}"/>
              </a:ext>
            </a:extLst>
          </p:cNvPr>
          <p:cNvSpPr/>
          <p:nvPr/>
        </p:nvSpPr>
        <p:spPr>
          <a:xfrm>
            <a:off x="928688" y="1457320"/>
            <a:ext cx="2028825" cy="10572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Abadi" panose="020B0604020104020204" pitchFamily="34" charset="0"/>
              </a:rPr>
              <a:t>Created Y data from Class column in </a:t>
            </a:r>
            <a:r>
              <a:rPr lang="en-US" sz="1600" dirty="0" err="1">
                <a:latin typeface="Abadi" panose="020B0604020104020204" pitchFamily="34" charset="0"/>
              </a:rPr>
              <a:t>DataFrame</a:t>
            </a:r>
            <a:endParaRPr lang="en-US" sz="1600" dirty="0">
              <a:latin typeface="Abadi" panose="020B0604020104020204" pitchFamily="34" charset="0"/>
            </a:endParaRPr>
          </a:p>
        </p:txBody>
      </p:sp>
      <p:sp>
        <p:nvSpPr>
          <p:cNvPr id="12" name="Rounded Rectangle 11">
            <a:extLst>
              <a:ext uri="{FF2B5EF4-FFF2-40B4-BE49-F238E27FC236}">
                <a16:creationId xmlns:a16="http://schemas.microsoft.com/office/drawing/2014/main" id="{C4EDEFF2-9A4D-2D54-8CAA-71DF9EDC5B78}"/>
              </a:ext>
            </a:extLst>
          </p:cNvPr>
          <p:cNvSpPr/>
          <p:nvPr/>
        </p:nvSpPr>
        <p:spPr>
          <a:xfrm>
            <a:off x="3846513" y="1457320"/>
            <a:ext cx="2028825" cy="10572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Abadi" panose="020B0604020104020204" pitchFamily="34" charset="0"/>
              </a:rPr>
              <a:t>Standardized X data</a:t>
            </a:r>
          </a:p>
        </p:txBody>
      </p:sp>
      <p:sp>
        <p:nvSpPr>
          <p:cNvPr id="13" name="Rounded Rectangle 12">
            <a:extLst>
              <a:ext uri="{FF2B5EF4-FFF2-40B4-BE49-F238E27FC236}">
                <a16:creationId xmlns:a16="http://schemas.microsoft.com/office/drawing/2014/main" id="{D4989C12-A2D2-B1A3-8F79-E32CC8E24B5B}"/>
              </a:ext>
            </a:extLst>
          </p:cNvPr>
          <p:cNvSpPr/>
          <p:nvPr/>
        </p:nvSpPr>
        <p:spPr>
          <a:xfrm>
            <a:off x="6764338" y="1457320"/>
            <a:ext cx="2028825" cy="10572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Abadi" panose="020B0604020104020204" pitchFamily="34" charset="0"/>
              </a:rPr>
              <a:t>Split data into training and test sets</a:t>
            </a:r>
          </a:p>
        </p:txBody>
      </p:sp>
      <p:sp>
        <p:nvSpPr>
          <p:cNvPr id="14" name="Rounded Rectangle 13">
            <a:extLst>
              <a:ext uri="{FF2B5EF4-FFF2-40B4-BE49-F238E27FC236}">
                <a16:creationId xmlns:a16="http://schemas.microsoft.com/office/drawing/2014/main" id="{4378C680-7124-8A76-45DB-99FC58B89463}"/>
              </a:ext>
            </a:extLst>
          </p:cNvPr>
          <p:cNvSpPr/>
          <p:nvPr/>
        </p:nvSpPr>
        <p:spPr>
          <a:xfrm>
            <a:off x="9682163" y="1457320"/>
            <a:ext cx="2028825" cy="10572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Abadi" panose="020B0604020104020204" pitchFamily="34" charset="0"/>
              </a:rPr>
              <a:t>Used multiple models</a:t>
            </a:r>
          </a:p>
        </p:txBody>
      </p:sp>
      <p:sp>
        <p:nvSpPr>
          <p:cNvPr id="15" name="Rounded Rectangle 14">
            <a:extLst>
              <a:ext uri="{FF2B5EF4-FFF2-40B4-BE49-F238E27FC236}">
                <a16:creationId xmlns:a16="http://schemas.microsoft.com/office/drawing/2014/main" id="{C98737EA-F829-60F3-E2BC-8FAD4D0BAB59}"/>
              </a:ext>
            </a:extLst>
          </p:cNvPr>
          <p:cNvSpPr/>
          <p:nvPr/>
        </p:nvSpPr>
        <p:spPr>
          <a:xfrm>
            <a:off x="928688" y="3027998"/>
            <a:ext cx="2028825" cy="10572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Abadi" panose="020B0604020104020204" pitchFamily="34" charset="0"/>
              </a:rPr>
              <a:t>Examined confusion matrix</a:t>
            </a:r>
          </a:p>
        </p:txBody>
      </p:sp>
      <p:sp>
        <p:nvSpPr>
          <p:cNvPr id="16" name="Rounded Rectangle 15">
            <a:extLst>
              <a:ext uri="{FF2B5EF4-FFF2-40B4-BE49-F238E27FC236}">
                <a16:creationId xmlns:a16="http://schemas.microsoft.com/office/drawing/2014/main" id="{0B03C03E-8F43-44B1-D759-F9B2F967CDBF}"/>
              </a:ext>
            </a:extLst>
          </p:cNvPr>
          <p:cNvSpPr/>
          <p:nvPr/>
        </p:nvSpPr>
        <p:spPr>
          <a:xfrm>
            <a:off x="3846513" y="3027998"/>
            <a:ext cx="2028825" cy="10572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Abadi" panose="020B0604020104020204" pitchFamily="34" charset="0"/>
              </a:rPr>
              <a:t>Tested accuracy on test set</a:t>
            </a:r>
          </a:p>
        </p:txBody>
      </p:sp>
      <p:sp>
        <p:nvSpPr>
          <p:cNvPr id="17" name="Rounded Rectangle 16">
            <a:extLst>
              <a:ext uri="{FF2B5EF4-FFF2-40B4-BE49-F238E27FC236}">
                <a16:creationId xmlns:a16="http://schemas.microsoft.com/office/drawing/2014/main" id="{9EEE467B-E1F5-7321-895B-1455467A534A}"/>
              </a:ext>
            </a:extLst>
          </p:cNvPr>
          <p:cNvSpPr/>
          <p:nvPr/>
        </p:nvSpPr>
        <p:spPr>
          <a:xfrm>
            <a:off x="6792913" y="3027998"/>
            <a:ext cx="2028825" cy="10572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badi" panose="020B0604020104020204" pitchFamily="34" charset="0"/>
              </a:rPr>
              <a:t>Displayed optimized hyperparameters</a:t>
            </a:r>
            <a:r>
              <a:rPr lang="zh-CN" altLang="en-US" sz="1400" dirty="0">
                <a:latin typeface="Abadi" panose="020B0604020104020204" pitchFamily="34" charset="0"/>
              </a:rPr>
              <a:t> </a:t>
            </a:r>
            <a:r>
              <a:rPr lang="en-US" sz="1400" dirty="0">
                <a:latin typeface="Abadi" panose="020B0604020104020204" pitchFamily="34" charset="0"/>
              </a:rPr>
              <a:t>and their score on training data</a:t>
            </a:r>
          </a:p>
        </p:txBody>
      </p:sp>
      <p:sp>
        <p:nvSpPr>
          <p:cNvPr id="18" name="Rounded Rectangle 17">
            <a:extLst>
              <a:ext uri="{FF2B5EF4-FFF2-40B4-BE49-F238E27FC236}">
                <a16:creationId xmlns:a16="http://schemas.microsoft.com/office/drawing/2014/main" id="{1174A71E-B17F-FA91-41F3-30358C077CE9}"/>
              </a:ext>
            </a:extLst>
          </p:cNvPr>
          <p:cNvSpPr/>
          <p:nvPr/>
        </p:nvSpPr>
        <p:spPr>
          <a:xfrm>
            <a:off x="9682163" y="3014665"/>
            <a:ext cx="2028825" cy="10572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Abadi" panose="020B0604020104020204" pitchFamily="34" charset="0"/>
              </a:rPr>
              <a:t>Used grid search cross-validation</a:t>
            </a:r>
          </a:p>
        </p:txBody>
      </p:sp>
      <p:sp>
        <p:nvSpPr>
          <p:cNvPr id="19" name="Rounded Rectangle 18">
            <a:extLst>
              <a:ext uri="{FF2B5EF4-FFF2-40B4-BE49-F238E27FC236}">
                <a16:creationId xmlns:a16="http://schemas.microsoft.com/office/drawing/2014/main" id="{9E335878-A0CB-DD11-AD6D-59A3D042252B}"/>
              </a:ext>
            </a:extLst>
          </p:cNvPr>
          <p:cNvSpPr/>
          <p:nvPr/>
        </p:nvSpPr>
        <p:spPr>
          <a:xfrm>
            <a:off x="928687" y="4650924"/>
            <a:ext cx="2028825" cy="10572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Abadi" panose="020B0604020104020204" pitchFamily="34" charset="0"/>
              </a:rPr>
              <a:t>Test</a:t>
            </a:r>
            <a:r>
              <a:rPr lang="zh-CN" altLang="en-US" sz="1600" dirty="0">
                <a:latin typeface="Abadi" panose="020B0604020104020204" pitchFamily="34" charset="0"/>
              </a:rPr>
              <a:t> </a:t>
            </a:r>
            <a:r>
              <a:rPr lang="en-US" altLang="zh-CN" sz="1600" dirty="0" err="1">
                <a:latin typeface="Abadi" panose="020B0604020104020204" pitchFamily="34" charset="0"/>
              </a:rPr>
              <a:t>accuuracy</a:t>
            </a:r>
            <a:r>
              <a:rPr lang="zh-CN" altLang="en-US" sz="1600" dirty="0">
                <a:latin typeface="Abadi" panose="020B0604020104020204" pitchFamily="34" charset="0"/>
              </a:rPr>
              <a:t> </a:t>
            </a:r>
            <a:r>
              <a:rPr lang="en-US" altLang="zh-CN" sz="1600" dirty="0">
                <a:latin typeface="Abadi" panose="020B0604020104020204" pitchFamily="34" charset="0"/>
              </a:rPr>
              <a:t>on</a:t>
            </a:r>
            <a:r>
              <a:rPr lang="zh-CN" altLang="en-US" sz="1600" dirty="0">
                <a:latin typeface="Abadi" panose="020B0604020104020204" pitchFamily="34" charset="0"/>
              </a:rPr>
              <a:t> </a:t>
            </a:r>
            <a:r>
              <a:rPr lang="en-US" altLang="zh-CN" sz="1600" dirty="0">
                <a:latin typeface="Abadi" panose="020B0604020104020204" pitchFamily="34" charset="0"/>
              </a:rPr>
              <a:t>test</a:t>
            </a:r>
            <a:r>
              <a:rPr lang="zh-CN" altLang="en-US" sz="1600" dirty="0">
                <a:latin typeface="Abadi" panose="020B0604020104020204" pitchFamily="34" charset="0"/>
              </a:rPr>
              <a:t> </a:t>
            </a:r>
            <a:r>
              <a:rPr lang="en-US" altLang="zh-CN" sz="1600" dirty="0">
                <a:latin typeface="Abadi" panose="020B0604020104020204" pitchFamily="34" charset="0"/>
              </a:rPr>
              <a:t>set</a:t>
            </a:r>
            <a:endParaRPr lang="en-US" sz="1600" dirty="0">
              <a:latin typeface="Abadi" panose="020B0604020104020204" pitchFamily="34" charset="0"/>
            </a:endParaRPr>
          </a:p>
        </p:txBody>
      </p:sp>
      <p:sp>
        <p:nvSpPr>
          <p:cNvPr id="21" name="TextBox 20">
            <a:extLst>
              <a:ext uri="{FF2B5EF4-FFF2-40B4-BE49-F238E27FC236}">
                <a16:creationId xmlns:a16="http://schemas.microsoft.com/office/drawing/2014/main" id="{696F1DF7-0252-55FC-A23F-FC842A4DE307}"/>
              </a:ext>
            </a:extLst>
          </p:cNvPr>
          <p:cNvSpPr txBox="1"/>
          <p:nvPr/>
        </p:nvSpPr>
        <p:spPr>
          <a:xfrm>
            <a:off x="787079" y="2684645"/>
            <a:ext cx="2312043" cy="369332"/>
          </a:xfrm>
          <a:prstGeom prst="rect">
            <a:avLst/>
          </a:prstGeom>
          <a:noFill/>
        </p:spPr>
        <p:txBody>
          <a:bodyPr wrap="none" rtlCol="0">
            <a:spAutoFit/>
          </a:bodyPr>
          <a:lstStyle/>
          <a:p>
            <a:r>
              <a:rPr lang="en-US" altLang="zh-CN" dirty="0"/>
              <a:t>Repeat</a:t>
            </a:r>
            <a:r>
              <a:rPr lang="zh-CN" altLang="en-US" dirty="0"/>
              <a:t> </a:t>
            </a:r>
            <a:r>
              <a:rPr lang="en-US" altLang="zh-CN" dirty="0"/>
              <a:t>for</a:t>
            </a:r>
            <a:r>
              <a:rPr lang="zh-CN" altLang="en-US" dirty="0"/>
              <a:t> </a:t>
            </a:r>
            <a:r>
              <a:rPr lang="en-US" altLang="zh-CN" dirty="0"/>
              <a:t>each</a:t>
            </a:r>
            <a:r>
              <a:rPr lang="zh-CN" altLang="en-US" dirty="0"/>
              <a:t> </a:t>
            </a:r>
            <a:r>
              <a:rPr lang="en-US" altLang="zh-CN" dirty="0"/>
              <a:t>model</a:t>
            </a:r>
            <a:endParaRPr lang="en-CN" dirty="0"/>
          </a:p>
        </p:txBody>
      </p:sp>
      <p:sp>
        <p:nvSpPr>
          <p:cNvPr id="22" name="Right Arrow 21">
            <a:extLst>
              <a:ext uri="{FF2B5EF4-FFF2-40B4-BE49-F238E27FC236}">
                <a16:creationId xmlns:a16="http://schemas.microsoft.com/office/drawing/2014/main" id="{CBBA157F-F3F4-CF3F-90CB-E659F8060A9C}"/>
              </a:ext>
            </a:extLst>
          </p:cNvPr>
          <p:cNvSpPr/>
          <p:nvPr/>
        </p:nvSpPr>
        <p:spPr>
          <a:xfrm>
            <a:off x="3149761" y="1761012"/>
            <a:ext cx="504504" cy="540558"/>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3" name="Right Arrow 22">
            <a:extLst>
              <a:ext uri="{FF2B5EF4-FFF2-40B4-BE49-F238E27FC236}">
                <a16:creationId xmlns:a16="http://schemas.microsoft.com/office/drawing/2014/main" id="{208ACC05-5F32-3F05-7134-32935B92412B}"/>
              </a:ext>
            </a:extLst>
          </p:cNvPr>
          <p:cNvSpPr/>
          <p:nvPr/>
        </p:nvSpPr>
        <p:spPr>
          <a:xfrm>
            <a:off x="3149761" y="3308943"/>
            <a:ext cx="504504" cy="540558"/>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4" name="Right Arrow 23">
            <a:extLst>
              <a:ext uri="{FF2B5EF4-FFF2-40B4-BE49-F238E27FC236}">
                <a16:creationId xmlns:a16="http://schemas.microsoft.com/office/drawing/2014/main" id="{44B8788D-6313-6120-01B6-D1695471290D}"/>
              </a:ext>
            </a:extLst>
          </p:cNvPr>
          <p:cNvSpPr/>
          <p:nvPr/>
        </p:nvSpPr>
        <p:spPr>
          <a:xfrm>
            <a:off x="6096000" y="1761012"/>
            <a:ext cx="504504" cy="540558"/>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5" name="Right Arrow 24">
            <a:extLst>
              <a:ext uri="{FF2B5EF4-FFF2-40B4-BE49-F238E27FC236}">
                <a16:creationId xmlns:a16="http://schemas.microsoft.com/office/drawing/2014/main" id="{82D95A82-EB71-6521-FCBE-E90945FF6B7B}"/>
              </a:ext>
            </a:extLst>
          </p:cNvPr>
          <p:cNvSpPr/>
          <p:nvPr/>
        </p:nvSpPr>
        <p:spPr>
          <a:xfrm>
            <a:off x="6096000" y="3308943"/>
            <a:ext cx="504504" cy="540558"/>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6" name="Right Arrow 25">
            <a:extLst>
              <a:ext uri="{FF2B5EF4-FFF2-40B4-BE49-F238E27FC236}">
                <a16:creationId xmlns:a16="http://schemas.microsoft.com/office/drawing/2014/main" id="{822F84BD-5A85-A4A5-E6FF-59E5B1F8605E}"/>
              </a:ext>
            </a:extLst>
          </p:cNvPr>
          <p:cNvSpPr/>
          <p:nvPr/>
        </p:nvSpPr>
        <p:spPr>
          <a:xfrm>
            <a:off x="8999698" y="1761012"/>
            <a:ext cx="504504" cy="540558"/>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7" name="Right Arrow 26">
            <a:extLst>
              <a:ext uri="{FF2B5EF4-FFF2-40B4-BE49-F238E27FC236}">
                <a16:creationId xmlns:a16="http://schemas.microsoft.com/office/drawing/2014/main" id="{4849E94C-C0B2-E0AE-B654-460EA07BAC69}"/>
              </a:ext>
            </a:extLst>
          </p:cNvPr>
          <p:cNvSpPr/>
          <p:nvPr/>
        </p:nvSpPr>
        <p:spPr>
          <a:xfrm>
            <a:off x="8999698" y="3308943"/>
            <a:ext cx="504504" cy="540558"/>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8" name="Right Arrow 27">
            <a:extLst>
              <a:ext uri="{FF2B5EF4-FFF2-40B4-BE49-F238E27FC236}">
                <a16:creationId xmlns:a16="http://schemas.microsoft.com/office/drawing/2014/main" id="{D1177DCF-2402-F0B6-615A-F3877BB58081}"/>
              </a:ext>
            </a:extLst>
          </p:cNvPr>
          <p:cNvSpPr/>
          <p:nvPr/>
        </p:nvSpPr>
        <p:spPr>
          <a:xfrm rot="5400000">
            <a:off x="1690847" y="4132368"/>
            <a:ext cx="504504" cy="540558"/>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0" name="TextBox 29">
            <a:extLst>
              <a:ext uri="{FF2B5EF4-FFF2-40B4-BE49-F238E27FC236}">
                <a16:creationId xmlns:a16="http://schemas.microsoft.com/office/drawing/2014/main" id="{A6D3AC17-BC60-5A46-F9EE-53181237ACF9}"/>
              </a:ext>
            </a:extLst>
          </p:cNvPr>
          <p:cNvSpPr txBox="1"/>
          <p:nvPr/>
        </p:nvSpPr>
        <p:spPr>
          <a:xfrm>
            <a:off x="3306489" y="4563891"/>
            <a:ext cx="8487568" cy="1477328"/>
          </a:xfrm>
          <a:prstGeom prst="rect">
            <a:avLst/>
          </a:prstGeom>
          <a:noFill/>
        </p:spPr>
        <p:txBody>
          <a:bodyPr wrap="square">
            <a:spAutoFit/>
          </a:bodyPr>
          <a:lstStyle/>
          <a:p>
            <a:pPr>
              <a:buNone/>
            </a:pPr>
            <a:r>
              <a:rPr lang="en-US" dirty="0">
                <a:effectLst/>
                <a:latin typeface="Calibri" panose="020F0502020204030204" pitchFamily="34" charset="0"/>
              </a:rPr>
              <a:t>Tested logistic regression, SVM, and decision tree to predict launch outcomes. The decision tree and logistic regression tied for the best accuracy on the test set.</a:t>
            </a:r>
          </a:p>
          <a:p>
            <a:pPr>
              <a:buNone/>
            </a:pPr>
            <a:r>
              <a:rPr lang="en-US" dirty="0">
                <a:effectLst/>
                <a:latin typeface="Calibri" panose="020F0502020204030204" pitchFamily="34" charset="0"/>
              </a:rPr>
              <a:t>Note: the given grid search parameters for SVM were taking far too long to run with cross validation. Only RBF kernel was tested, but more values for other hyperparameters</a:t>
            </a:r>
            <a:r>
              <a:rPr lang="zh-CN" altLang="en-US" dirty="0">
                <a:effectLst/>
                <a:latin typeface="Calibri" panose="020F0502020204030204" pitchFamily="34" charset="0"/>
              </a:rPr>
              <a:t> </a:t>
            </a:r>
            <a:r>
              <a:rPr lang="en-US" dirty="0">
                <a:effectLst/>
                <a:latin typeface="Calibri" panose="020F0502020204030204" pitchFamily="34" charset="0"/>
              </a:rPr>
              <a:t>were tested to try to compensate for this.</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descr="A screenshot of a computer&#10;&#10;AI-generated content may be incorrect.">
            <a:extLst>
              <a:ext uri="{FF2B5EF4-FFF2-40B4-BE49-F238E27FC236}">
                <a16:creationId xmlns:a16="http://schemas.microsoft.com/office/drawing/2014/main" id="{A9A42FE2-C8ED-A8F4-EAB2-9A7CA1705D21}"/>
              </a:ext>
            </a:extLst>
          </p:cNvPr>
          <p:cNvPicPr>
            <a:picLocks noChangeAspect="1"/>
          </p:cNvPicPr>
          <p:nvPr/>
        </p:nvPicPr>
        <p:blipFill>
          <a:blip r:embed="rId4"/>
          <a:stretch>
            <a:fillRect/>
          </a:stretch>
        </p:blipFill>
        <p:spPr>
          <a:xfrm>
            <a:off x="942371" y="3168205"/>
            <a:ext cx="10122128" cy="2732533"/>
          </a:xfrm>
          <a:prstGeom prst="rect">
            <a:avLst/>
          </a:prstGeom>
        </p:spPr>
      </p:pic>
      <p:pic>
        <p:nvPicPr>
          <p:cNvPr id="6" name="Picture 5">
            <a:extLst>
              <a:ext uri="{FF2B5EF4-FFF2-40B4-BE49-F238E27FC236}">
                <a16:creationId xmlns:a16="http://schemas.microsoft.com/office/drawing/2014/main" id="{5198D2A4-73D3-A78D-D123-CB67E106F6B8}"/>
              </a:ext>
            </a:extLst>
          </p:cNvPr>
          <p:cNvPicPr>
            <a:picLocks noChangeAspect="1"/>
          </p:cNvPicPr>
          <p:nvPr/>
        </p:nvPicPr>
        <p:blipFill>
          <a:blip r:embed="rId5"/>
          <a:stretch>
            <a:fillRect/>
          </a:stretch>
        </p:blipFill>
        <p:spPr>
          <a:xfrm>
            <a:off x="942371" y="1591586"/>
            <a:ext cx="11213031" cy="1251627"/>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4835740" cy="3811588"/>
          </a:xfrm>
          <a:prstGeom prst="rect">
            <a:avLst/>
          </a:prstGeom>
        </p:spPr>
        <p:txBody>
          <a:bodyPr>
            <a:normAutofit/>
          </a:bodyPr>
          <a:lstStyle/>
          <a:p>
            <a:r>
              <a:rPr lang="en-US" dirty="0">
                <a:latin typeface="Abadi" panose="020B0604020104020204" pitchFamily="34" charset="0"/>
              </a:rPr>
              <a:t>Scatterplot showing how successes changed over time and based on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A graph of flight number&#10;&#10;AI-generated content may be incorrect.">
            <a:extLst>
              <a:ext uri="{FF2B5EF4-FFF2-40B4-BE49-F238E27FC236}">
                <a16:creationId xmlns:a16="http://schemas.microsoft.com/office/drawing/2014/main" id="{EDD4AC24-E6CA-42EC-5743-F56E0A483EF1}"/>
              </a:ext>
            </a:extLst>
          </p:cNvPr>
          <p:cNvPicPr>
            <a:picLocks noChangeAspect="1"/>
          </p:cNvPicPr>
          <p:nvPr/>
        </p:nvPicPr>
        <p:blipFill>
          <a:blip r:embed="rId3"/>
          <a:stretch>
            <a:fillRect/>
          </a:stretch>
        </p:blipFill>
        <p:spPr>
          <a:xfrm>
            <a:off x="6107327" y="1339273"/>
            <a:ext cx="5219700" cy="468630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5130727" cy="3811588"/>
          </a:xfrm>
          <a:prstGeom prst="rect">
            <a:avLst/>
          </a:prstGeom>
        </p:spPr>
        <p:txBody>
          <a:bodyPr>
            <a:normAutofit/>
          </a:bodyPr>
          <a:lstStyle/>
          <a:p>
            <a:r>
              <a:rPr lang="en-US" dirty="0">
                <a:latin typeface="Abadi" panose="020B0604020104020204" pitchFamily="34" charset="0"/>
              </a:rPr>
              <a:t>A scatter plot </a:t>
            </a:r>
            <a:r>
              <a:rPr lang="en-US" dirty="0" err="1">
                <a:latin typeface="Abadi" panose="020B0604020104020204" pitchFamily="34" charset="0"/>
              </a:rPr>
              <a:t>ofPayload</a:t>
            </a:r>
            <a:r>
              <a:rPr lang="en-US" dirty="0">
                <a:latin typeface="Abadi" panose="020B0604020104020204" pitchFamily="34" charset="0"/>
              </a:rPr>
              <a:t> vs. Launch Site.</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A graph showing the amount of load mass&#10;&#10;AI-generated content may be incorrect.">
            <a:extLst>
              <a:ext uri="{FF2B5EF4-FFF2-40B4-BE49-F238E27FC236}">
                <a16:creationId xmlns:a16="http://schemas.microsoft.com/office/drawing/2014/main" id="{554FECCC-4439-8CCA-D3A4-1736D5198C88}"/>
              </a:ext>
            </a:extLst>
          </p:cNvPr>
          <p:cNvPicPr>
            <a:picLocks noChangeAspect="1"/>
          </p:cNvPicPr>
          <p:nvPr/>
        </p:nvPicPr>
        <p:blipFill>
          <a:blip r:embed="rId3"/>
          <a:stretch>
            <a:fillRect/>
          </a:stretch>
        </p:blipFill>
        <p:spPr>
          <a:xfrm>
            <a:off x="5577872" y="1703045"/>
            <a:ext cx="6273800" cy="417830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marL="0" indent="0">
              <a:lnSpc>
                <a:spcPct val="100000"/>
              </a:lnSpc>
              <a:spcBef>
                <a:spcPts val="1400"/>
              </a:spcBef>
              <a:buNone/>
            </a:pPr>
            <a:r>
              <a:rPr lang="en-US" altLang="zh-CN" dirty="0"/>
              <a:t>Bar</a:t>
            </a:r>
            <a:r>
              <a:rPr lang="zh-CN" altLang="en-US" dirty="0"/>
              <a:t> </a:t>
            </a:r>
            <a:r>
              <a:rPr lang="en-US" dirty="0"/>
              <a:t>chart for the success rate of each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A graph of blue bars&#10;&#10;AI-generated content may be incorrect.">
            <a:extLst>
              <a:ext uri="{FF2B5EF4-FFF2-40B4-BE49-F238E27FC236}">
                <a16:creationId xmlns:a16="http://schemas.microsoft.com/office/drawing/2014/main" id="{3304D187-B2DE-526B-332E-92FF44B9B4CA}"/>
              </a:ext>
            </a:extLst>
          </p:cNvPr>
          <p:cNvPicPr>
            <a:picLocks noChangeAspect="1"/>
          </p:cNvPicPr>
          <p:nvPr/>
        </p:nvPicPr>
        <p:blipFill>
          <a:blip r:embed="rId3"/>
          <a:stretch>
            <a:fillRect/>
          </a:stretch>
        </p:blipFill>
        <p:spPr>
          <a:xfrm>
            <a:off x="5990622" y="1766202"/>
            <a:ext cx="5448300" cy="412750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marL="0" indent="0">
              <a:lnSpc>
                <a:spcPct val="100000"/>
              </a:lnSpc>
              <a:spcBef>
                <a:spcPts val="1400"/>
              </a:spcBef>
              <a:buNone/>
            </a:pPr>
            <a:r>
              <a:rPr lang="en-US" dirty="0"/>
              <a:t>Scatterplot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A graph showing flight number and flight number&#10;&#10;AI-generated content may be incorrect.">
            <a:extLst>
              <a:ext uri="{FF2B5EF4-FFF2-40B4-BE49-F238E27FC236}">
                <a16:creationId xmlns:a16="http://schemas.microsoft.com/office/drawing/2014/main" id="{F7C3F021-A29D-CF7F-DAD3-A379AAF740C5}"/>
              </a:ext>
            </a:extLst>
          </p:cNvPr>
          <p:cNvPicPr>
            <a:picLocks noChangeAspect="1"/>
          </p:cNvPicPr>
          <p:nvPr/>
        </p:nvPicPr>
        <p:blipFill>
          <a:blip r:embed="rId3"/>
          <a:stretch>
            <a:fillRect/>
          </a:stretch>
        </p:blipFill>
        <p:spPr>
          <a:xfrm>
            <a:off x="6027811" y="1622425"/>
            <a:ext cx="5588000" cy="412750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r>
              <a:rPr lang="en-US" dirty="0"/>
              <a:t>Scatterplot of payload vs. orbit type. </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A graph showing a number of dots&#10;&#10;AI-generated content may be incorrect.">
            <a:extLst>
              <a:ext uri="{FF2B5EF4-FFF2-40B4-BE49-F238E27FC236}">
                <a16:creationId xmlns:a16="http://schemas.microsoft.com/office/drawing/2014/main" id="{D8CEDD8E-D2EE-1C57-CF5B-6B46964456A4}"/>
              </a:ext>
            </a:extLst>
          </p:cNvPr>
          <p:cNvPicPr>
            <a:picLocks noChangeAspect="1"/>
          </p:cNvPicPr>
          <p:nvPr/>
        </p:nvPicPr>
        <p:blipFill>
          <a:blip r:embed="rId3"/>
          <a:stretch>
            <a:fillRect/>
          </a:stretch>
        </p:blipFill>
        <p:spPr>
          <a:xfrm>
            <a:off x="5114925" y="1524635"/>
            <a:ext cx="6508147" cy="454717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dirty="0"/>
              <a:t>Line plot showing success rate vs. year.</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7F4510DB-5F69-3D08-9911-636D3E4A6AEF}"/>
              </a:ext>
            </a:extLst>
          </p:cNvPr>
          <p:cNvPicPr>
            <a:picLocks noChangeAspect="1"/>
          </p:cNvPicPr>
          <p:nvPr/>
        </p:nvPicPr>
        <p:blipFill>
          <a:blip r:embed="rId3"/>
          <a:stretch>
            <a:fillRect/>
          </a:stretch>
        </p:blipFill>
        <p:spPr>
          <a:xfrm>
            <a:off x="6027811" y="1601445"/>
            <a:ext cx="5600700" cy="427990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dirty="0"/>
              <a:t>Find the names of the unique launch 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descr="A screenshot of a computer&#10;&#10;AI-generated content may be incorrect.">
            <a:extLst>
              <a:ext uri="{FF2B5EF4-FFF2-40B4-BE49-F238E27FC236}">
                <a16:creationId xmlns:a16="http://schemas.microsoft.com/office/drawing/2014/main" id="{8D43D1CF-474A-B88E-AEFD-EBEC8DC35EC3}"/>
              </a:ext>
            </a:extLst>
          </p:cNvPr>
          <p:cNvPicPr>
            <a:picLocks noChangeAspect="1"/>
          </p:cNvPicPr>
          <p:nvPr/>
        </p:nvPicPr>
        <p:blipFill>
          <a:blip r:embed="rId3"/>
          <a:stretch>
            <a:fillRect/>
          </a:stretch>
        </p:blipFill>
        <p:spPr>
          <a:xfrm>
            <a:off x="2978979" y="2504926"/>
            <a:ext cx="5327650" cy="3797161"/>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descr="A screenshot of a computer&#10;&#10;AI-generated content may be incorrect.">
            <a:extLst>
              <a:ext uri="{FF2B5EF4-FFF2-40B4-BE49-F238E27FC236}">
                <a16:creationId xmlns:a16="http://schemas.microsoft.com/office/drawing/2014/main" id="{F5F7F06B-9DAE-679B-C75D-DD4AA5EF8999}"/>
              </a:ext>
            </a:extLst>
          </p:cNvPr>
          <p:cNvPicPr>
            <a:picLocks noChangeAspect="1"/>
          </p:cNvPicPr>
          <p:nvPr/>
        </p:nvPicPr>
        <p:blipFill>
          <a:blip r:embed="rId3"/>
          <a:stretch>
            <a:fillRect/>
          </a:stretch>
        </p:blipFill>
        <p:spPr>
          <a:xfrm>
            <a:off x="3486150" y="2838450"/>
            <a:ext cx="5219700" cy="266700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descr="A screenshot of a computer&#10;&#10;AI-generated content may be incorrect.">
            <a:extLst>
              <a:ext uri="{FF2B5EF4-FFF2-40B4-BE49-F238E27FC236}">
                <a16:creationId xmlns:a16="http://schemas.microsoft.com/office/drawing/2014/main" id="{437FBFA3-CEF8-2339-EDD9-41B40F296C20}"/>
              </a:ext>
            </a:extLst>
          </p:cNvPr>
          <p:cNvPicPr>
            <a:picLocks noChangeAspect="1"/>
          </p:cNvPicPr>
          <p:nvPr/>
        </p:nvPicPr>
        <p:blipFill>
          <a:blip r:embed="rId3"/>
          <a:stretch>
            <a:fillRect/>
          </a:stretch>
        </p:blipFill>
        <p:spPr>
          <a:xfrm>
            <a:off x="2758595" y="3101687"/>
            <a:ext cx="6136167" cy="21336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A screenshot of a computer&#10;&#10;AI-generated content may be incorrect.">
            <a:extLst>
              <a:ext uri="{FF2B5EF4-FFF2-40B4-BE49-F238E27FC236}">
                <a16:creationId xmlns:a16="http://schemas.microsoft.com/office/drawing/2014/main" id="{3E730622-ACA6-B226-76BF-02DF826954B9}"/>
              </a:ext>
            </a:extLst>
          </p:cNvPr>
          <p:cNvPicPr>
            <a:picLocks noChangeAspect="1"/>
          </p:cNvPicPr>
          <p:nvPr/>
        </p:nvPicPr>
        <p:blipFill>
          <a:blip r:embed="rId3"/>
          <a:stretch>
            <a:fillRect/>
          </a:stretch>
        </p:blipFill>
        <p:spPr>
          <a:xfrm>
            <a:off x="1866900" y="2800986"/>
            <a:ext cx="7772400" cy="151130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A white text box with black text&#10;&#10;AI-generated content may be incorrect.">
            <a:extLst>
              <a:ext uri="{FF2B5EF4-FFF2-40B4-BE49-F238E27FC236}">
                <a16:creationId xmlns:a16="http://schemas.microsoft.com/office/drawing/2014/main" id="{CC3D2A57-4440-30E5-E77B-543CDD5A4612}"/>
              </a:ext>
            </a:extLst>
          </p:cNvPr>
          <p:cNvPicPr>
            <a:picLocks noChangeAspect="1"/>
          </p:cNvPicPr>
          <p:nvPr/>
        </p:nvPicPr>
        <p:blipFill>
          <a:blip r:embed="rId3"/>
          <a:stretch>
            <a:fillRect/>
          </a:stretch>
        </p:blipFill>
        <p:spPr>
          <a:xfrm>
            <a:off x="1038220" y="2771774"/>
            <a:ext cx="9644065" cy="192881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000" dirty="0"/>
              <a:t>%</a:t>
            </a:r>
            <a:r>
              <a:rPr lang="en-US" sz="2000" dirty="0" err="1"/>
              <a:t>sqlSELECT</a:t>
            </a:r>
            <a:r>
              <a:rPr lang="en-US" sz="2000" dirty="0"/>
              <a:t> DISTINCT </a:t>
            </a:r>
            <a:r>
              <a:rPr lang="en-US" sz="2000" dirty="0" err="1"/>
              <a:t>Booster_VersionFROM</a:t>
            </a:r>
            <a:r>
              <a:rPr lang="en-US" sz="2000" dirty="0"/>
              <a:t> SPACEXTBL WHERE </a:t>
            </a:r>
            <a:r>
              <a:rPr lang="en-US" sz="2000" dirty="0" err="1"/>
              <a:t>Landing_OutcomeLIKE</a:t>
            </a:r>
            <a:r>
              <a:rPr lang="en-US" sz="2000" dirty="0"/>
              <a:t> "Success (drone ship)" AND PAYLOAD_MASS__KG_ BETWEEN 4000 AND 6000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A computer screen with a white background&#10;&#10;AI-generated content may be incorrect.">
            <a:extLst>
              <a:ext uri="{FF2B5EF4-FFF2-40B4-BE49-F238E27FC236}">
                <a16:creationId xmlns:a16="http://schemas.microsoft.com/office/drawing/2014/main" id="{05043153-6613-304A-2990-DE027AEB9323}"/>
              </a:ext>
            </a:extLst>
          </p:cNvPr>
          <p:cNvPicPr>
            <a:picLocks noChangeAspect="1"/>
          </p:cNvPicPr>
          <p:nvPr/>
        </p:nvPicPr>
        <p:blipFill>
          <a:blip r:embed="rId3"/>
          <a:stretch>
            <a:fillRect/>
          </a:stretch>
        </p:blipFill>
        <p:spPr>
          <a:xfrm>
            <a:off x="2209800" y="3688180"/>
            <a:ext cx="7772400" cy="233739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84762" y="1461653"/>
            <a:ext cx="10261033" cy="4563920"/>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tx1"/>
                </a:solidFill>
                <a:latin typeface="Abadi" panose="020B0604020104020204" pitchFamily="34" charset="0"/>
                <a:cs typeface="Arial" panose="020B0604020202020204" pitchFamily="34" charset="0"/>
              </a:rPr>
              <a:t>Summary of methodologies</a:t>
            </a:r>
          </a:p>
          <a:p>
            <a:pPr marL="914400" lvl="1" indent="-457200">
              <a:buFont typeface="+mj-lt"/>
              <a:buAutoNum type="arabicPeriod"/>
            </a:pPr>
            <a:r>
              <a:rPr lang="en-US" sz="2200" dirty="0">
                <a:solidFill>
                  <a:schemeClr val="tx1"/>
                </a:solidFill>
                <a:latin typeface="Abadi" panose="020B0604020104020204" pitchFamily="34" charset="0"/>
                <a:cs typeface="Arial" panose="020B0604020202020204" pitchFamily="34" charset="0"/>
              </a:rPr>
              <a:t>Data collection through API requests and web scraping</a:t>
            </a:r>
          </a:p>
          <a:p>
            <a:pPr marL="914400" lvl="1" indent="-457200">
              <a:buFont typeface="+mj-lt"/>
              <a:buAutoNum type="arabicPeriod"/>
            </a:pPr>
            <a:r>
              <a:rPr lang="en-US" sz="2200" dirty="0">
                <a:solidFill>
                  <a:schemeClr val="tx1"/>
                </a:solidFill>
                <a:latin typeface="Abadi" panose="020B0604020104020204" pitchFamily="34" charset="0"/>
                <a:cs typeface="Arial" panose="020B0604020202020204" pitchFamily="34" charset="0"/>
              </a:rPr>
              <a:t>Exploratory data analysis with Python visualizations and SQL queries</a:t>
            </a:r>
          </a:p>
          <a:p>
            <a:pPr marL="914400" lvl="1" indent="-457200">
              <a:buFont typeface="+mj-lt"/>
              <a:buAutoNum type="arabicPeriod"/>
            </a:pPr>
            <a:r>
              <a:rPr lang="en-US" sz="2200" dirty="0">
                <a:solidFill>
                  <a:schemeClr val="tx1"/>
                </a:solidFill>
                <a:latin typeface="Abadi" panose="020B0604020104020204" pitchFamily="34" charset="0"/>
                <a:cs typeface="Arial" panose="020B0604020202020204" pitchFamily="34" charset="0"/>
              </a:rPr>
              <a:t>Interactive visualization with Folium</a:t>
            </a:r>
          </a:p>
          <a:p>
            <a:pPr marL="914400" lvl="1" indent="-457200">
              <a:buFont typeface="+mj-lt"/>
              <a:buAutoNum type="arabicPeriod"/>
            </a:pPr>
            <a:r>
              <a:rPr lang="en-US" sz="2200" dirty="0">
                <a:solidFill>
                  <a:schemeClr val="tx1"/>
                </a:solidFill>
                <a:latin typeface="Abadi" panose="020B0604020104020204" pitchFamily="34" charset="0"/>
                <a:cs typeface="Arial" panose="020B0604020202020204" pitchFamily="34" charset="0"/>
              </a:rPr>
              <a:t>Dashboard using </a:t>
            </a:r>
            <a:r>
              <a:rPr lang="en-US" sz="2200" dirty="0" err="1">
                <a:solidFill>
                  <a:schemeClr val="tx1"/>
                </a:solidFill>
                <a:latin typeface="Abadi" panose="020B0604020104020204" pitchFamily="34" charset="0"/>
                <a:cs typeface="Arial" panose="020B0604020202020204" pitchFamily="34" charset="0"/>
              </a:rPr>
              <a:t>Plotly</a:t>
            </a:r>
            <a:r>
              <a:rPr lang="zh-CN" altLang="en-US" sz="2200" dirty="0">
                <a:solidFill>
                  <a:schemeClr val="tx1"/>
                </a:solidFill>
                <a:latin typeface="Abadi" panose="020B0604020104020204" pitchFamily="34" charset="0"/>
                <a:cs typeface="Arial" panose="020B0604020202020204" pitchFamily="34" charset="0"/>
              </a:rPr>
              <a:t> </a:t>
            </a:r>
            <a:r>
              <a:rPr lang="en-US" sz="2200" dirty="0">
                <a:solidFill>
                  <a:schemeClr val="tx1"/>
                </a:solidFill>
                <a:latin typeface="Abadi" panose="020B0604020104020204" pitchFamily="34" charset="0"/>
                <a:cs typeface="Arial" panose="020B0604020202020204" pitchFamily="34" charset="0"/>
              </a:rPr>
              <a:t>Dash</a:t>
            </a:r>
          </a:p>
          <a:p>
            <a:pPr marL="914400" lvl="1" indent="-457200">
              <a:buFont typeface="+mj-lt"/>
              <a:buAutoNum type="arabicPeriod"/>
            </a:pPr>
            <a:r>
              <a:rPr lang="en-US" sz="2200" dirty="0">
                <a:solidFill>
                  <a:schemeClr val="tx1"/>
                </a:solidFill>
                <a:latin typeface="Abadi" panose="020B0604020104020204" pitchFamily="34" charset="0"/>
                <a:cs typeface="Arial" panose="020B0604020202020204" pitchFamily="34" charset="0"/>
              </a:rPr>
              <a:t>Predictive analysis using machine learning (scikit-learn)</a:t>
            </a:r>
          </a:p>
          <a:p>
            <a:pPr>
              <a:lnSpc>
                <a:spcPct val="100000"/>
              </a:lnSpc>
              <a:spcBef>
                <a:spcPts val="1400"/>
              </a:spcBef>
            </a:pPr>
            <a:r>
              <a:rPr lang="en-US" sz="2200" dirty="0">
                <a:solidFill>
                  <a:schemeClr val="tx1"/>
                </a:solidFill>
                <a:latin typeface="Abadi" panose="020B0604020104020204" pitchFamily="34" charset="0"/>
                <a:cs typeface="Arial" panose="020B0604020202020204" pitchFamily="34" charset="0"/>
              </a:rPr>
              <a:t>Summary of all results</a:t>
            </a:r>
          </a:p>
          <a:p>
            <a:pPr marL="800100" lvl="1" indent="-342900">
              <a:lnSpc>
                <a:spcPct val="100000"/>
              </a:lnSpc>
              <a:spcBef>
                <a:spcPts val="1400"/>
              </a:spcBef>
              <a:buFont typeface="+mj-lt"/>
              <a:buAutoNum type="arabicPeriod"/>
            </a:pPr>
            <a:r>
              <a:rPr lang="en-US" sz="2200" dirty="0">
                <a:solidFill>
                  <a:schemeClr val="tx1"/>
                </a:solidFill>
                <a:latin typeface="Abadi" panose="020B0604020104020204" pitchFamily="34" charset="0"/>
                <a:cs typeface="Arial" panose="020B0604020202020204" pitchFamily="34" charset="0"/>
              </a:rPr>
              <a:t>Success has improved over time</a:t>
            </a:r>
          </a:p>
          <a:p>
            <a:pPr marL="800100" lvl="1" indent="-342900">
              <a:lnSpc>
                <a:spcPct val="100000"/>
              </a:lnSpc>
              <a:spcBef>
                <a:spcPts val="1400"/>
              </a:spcBef>
              <a:buFont typeface="+mj-lt"/>
              <a:buAutoNum type="arabicPeriod"/>
            </a:pPr>
            <a:r>
              <a:rPr lang="en-US" sz="2200" dirty="0">
                <a:solidFill>
                  <a:schemeClr val="tx1"/>
                </a:solidFill>
                <a:latin typeface="Abadi" panose="020B0604020104020204" pitchFamily="34" charset="0"/>
                <a:cs typeface="Arial" panose="020B0604020202020204" pitchFamily="34" charset="0"/>
              </a:rPr>
              <a:t>Logistic regression and a decision tree classifier were found to be equally as effective at predicting launch outcomes</a:t>
            </a:r>
          </a:p>
          <a:p>
            <a:pPr>
              <a:lnSpc>
                <a:spcPct val="100000"/>
              </a:lnSpc>
              <a:spcBef>
                <a:spcPts val="1400"/>
              </a:spcBef>
            </a:pPr>
            <a:endParaRPr lang="en-US" sz="2200" dirty="0">
              <a:solidFill>
                <a:schemeClr val="tx1"/>
              </a:solidFill>
              <a:latin typeface="Abadi" panose="020B0604020104020204" pitchFamily="34" charset="0"/>
              <a:cs typeface="Arial" panose="020B0604020202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r>
              <a:rPr lang="en-US" dirty="0"/>
              <a:t>%</a:t>
            </a:r>
            <a:r>
              <a:rPr lang="en-US" dirty="0" err="1"/>
              <a:t>sqlSELECT</a:t>
            </a:r>
            <a:r>
              <a:rPr lang="en-US" dirty="0"/>
              <a:t> DISTINCT </a:t>
            </a:r>
            <a:r>
              <a:rPr lang="en-US" dirty="0" err="1"/>
              <a:t>Booster_VersionFROM</a:t>
            </a:r>
            <a:r>
              <a:rPr lang="en-US" dirty="0"/>
              <a:t> SPACEXTBL WHERE PAYLOAD_MASS__KG_=(SELECT MAX(PAYLOAD_MASS__KG_) FROM SPACEXTBL);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8" name="Picture 7" descr="A screenshot of a computer&#10;&#10;AI-generated content may be incorrect.">
            <a:extLst>
              <a:ext uri="{FF2B5EF4-FFF2-40B4-BE49-F238E27FC236}">
                <a16:creationId xmlns:a16="http://schemas.microsoft.com/office/drawing/2014/main" id="{A01D8070-B4B4-DCCC-1244-5A76C9EC9185}"/>
              </a:ext>
            </a:extLst>
          </p:cNvPr>
          <p:cNvPicPr>
            <a:picLocks noChangeAspect="1"/>
          </p:cNvPicPr>
          <p:nvPr/>
        </p:nvPicPr>
        <p:blipFill>
          <a:blip r:embed="rId3"/>
          <a:stretch>
            <a:fillRect/>
          </a:stretch>
        </p:blipFill>
        <p:spPr>
          <a:xfrm>
            <a:off x="2027237" y="4001294"/>
            <a:ext cx="7772400" cy="182004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r>
              <a:rPr lang="en-US" dirty="0"/>
              <a:t>%</a:t>
            </a:r>
            <a:r>
              <a:rPr lang="en-US" dirty="0" err="1"/>
              <a:t>sqlSELECT</a:t>
            </a:r>
            <a:r>
              <a:rPr lang="en-US" dirty="0"/>
              <a:t> DISTINCT </a:t>
            </a:r>
            <a:r>
              <a:rPr lang="en-US" dirty="0" err="1"/>
              <a:t>Booster_VersionFROM</a:t>
            </a:r>
            <a:r>
              <a:rPr lang="en-US" dirty="0"/>
              <a:t> SPACEXTBL WHERE PAYLOAD_MASS__KG_=(SELECT MAX(PAYLOAD_MASS__KG_) FROM SPACEXTBL); </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8" name="Picture 7" descr="A screenshot of a computer&#10;&#10;AI-generated content may be incorrect.">
            <a:extLst>
              <a:ext uri="{FF2B5EF4-FFF2-40B4-BE49-F238E27FC236}">
                <a16:creationId xmlns:a16="http://schemas.microsoft.com/office/drawing/2014/main" id="{51C8DFD4-6E82-FCF0-A2E0-BC12E074CBBF}"/>
              </a:ext>
            </a:extLst>
          </p:cNvPr>
          <p:cNvPicPr>
            <a:picLocks noChangeAspect="1"/>
          </p:cNvPicPr>
          <p:nvPr/>
        </p:nvPicPr>
        <p:blipFill>
          <a:blip r:embed="rId3"/>
          <a:stretch>
            <a:fillRect/>
          </a:stretch>
        </p:blipFill>
        <p:spPr>
          <a:xfrm>
            <a:off x="3163961" y="3563938"/>
            <a:ext cx="5727700" cy="307340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r>
              <a:rPr lang="en-US" dirty="0"/>
              <a:t>%</a:t>
            </a:r>
            <a:r>
              <a:rPr lang="en-US" dirty="0" err="1"/>
              <a:t>sqlSELECT</a:t>
            </a:r>
            <a:r>
              <a:rPr lang="en-US" dirty="0"/>
              <a:t> </a:t>
            </a:r>
            <a:r>
              <a:rPr lang="en-US" dirty="0" err="1"/>
              <a:t>substr</a:t>
            </a:r>
            <a:r>
              <a:rPr lang="en-US" dirty="0"/>
              <a:t>(Date, 6,2) AS Month, </a:t>
            </a:r>
            <a:r>
              <a:rPr lang="en-US" dirty="0" err="1"/>
              <a:t>Landing_Outcome</a:t>
            </a:r>
            <a:r>
              <a:rPr lang="en-US" dirty="0"/>
              <a:t>, Booster_Version, </a:t>
            </a:r>
            <a:r>
              <a:rPr lang="en-US" dirty="0" err="1"/>
              <a:t>Launch_SiteFROM</a:t>
            </a:r>
            <a:r>
              <a:rPr lang="en-US" dirty="0"/>
              <a:t> SPACEXTBL WHERE </a:t>
            </a:r>
            <a:r>
              <a:rPr lang="en-US" dirty="0" err="1"/>
              <a:t>substr</a:t>
            </a:r>
            <a:r>
              <a:rPr lang="en-US" dirty="0"/>
              <a:t>(Date,0,5)='2015' AND </a:t>
            </a:r>
            <a:r>
              <a:rPr lang="en-US" dirty="0" err="1"/>
              <a:t>Landing_OutcomeLIKE</a:t>
            </a:r>
            <a:r>
              <a:rPr lang="en-US" dirty="0"/>
              <a:t> 'Failure%'</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A screenshot of a computer&#10;&#10;AI-generated content may be incorrect.">
            <a:extLst>
              <a:ext uri="{FF2B5EF4-FFF2-40B4-BE49-F238E27FC236}">
                <a16:creationId xmlns:a16="http://schemas.microsoft.com/office/drawing/2014/main" id="{9188FF1C-4ED0-5465-3607-6A4DD3EE1347}"/>
              </a:ext>
            </a:extLst>
          </p:cNvPr>
          <p:cNvPicPr>
            <a:picLocks noChangeAspect="1"/>
          </p:cNvPicPr>
          <p:nvPr/>
        </p:nvPicPr>
        <p:blipFill>
          <a:blip r:embed="rId3"/>
          <a:stretch>
            <a:fillRect/>
          </a:stretch>
        </p:blipFill>
        <p:spPr>
          <a:xfrm>
            <a:off x="1884362" y="4499304"/>
            <a:ext cx="7772400" cy="182004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25587"/>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r>
              <a:rPr lang="en-US" sz="1800" dirty="0"/>
              <a:t>%</a:t>
            </a:r>
            <a:r>
              <a:rPr lang="en-US" sz="1800" dirty="0" err="1"/>
              <a:t>sqlSELECT</a:t>
            </a:r>
            <a:r>
              <a:rPr lang="en-US" sz="1800" dirty="0"/>
              <a:t> </a:t>
            </a:r>
            <a:r>
              <a:rPr lang="en-US" sz="1800" dirty="0" err="1"/>
              <a:t>Landing_Outcome</a:t>
            </a:r>
            <a:r>
              <a:rPr lang="en-US" sz="1800" dirty="0"/>
              <a:t>, COUNT(</a:t>
            </a:r>
            <a:r>
              <a:rPr lang="en-US" sz="1800" dirty="0" err="1"/>
              <a:t>Landing_Outcome</a:t>
            </a:r>
            <a:r>
              <a:rPr lang="en-US" sz="1800" dirty="0"/>
              <a:t>) AS </a:t>
            </a:r>
            <a:r>
              <a:rPr lang="en-US" sz="1800" dirty="0" err="1"/>
              <a:t>land_countFROM</a:t>
            </a:r>
            <a:r>
              <a:rPr lang="en-US" sz="1800" dirty="0"/>
              <a:t> SPACEXTBL WHERE Date BETWEEN '2010-06-20' AND '2017-03-20' GROUP BY </a:t>
            </a:r>
            <a:r>
              <a:rPr lang="en-US" sz="1800" dirty="0" err="1"/>
              <a:t>Landing_OutcomeORDER</a:t>
            </a:r>
            <a:r>
              <a:rPr lang="en-US" sz="1800" dirty="0"/>
              <a:t> BY </a:t>
            </a:r>
            <a:r>
              <a:rPr lang="en-US" sz="1800" dirty="0" err="1"/>
              <a:t>land_countDESC</a:t>
            </a:r>
            <a:r>
              <a:rPr lang="en-US" sz="1800" dirty="0"/>
              <a:t> </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A screenshot of a computer&#10;&#10;AI-generated content may be incorrect.">
            <a:extLst>
              <a:ext uri="{FF2B5EF4-FFF2-40B4-BE49-F238E27FC236}">
                <a16:creationId xmlns:a16="http://schemas.microsoft.com/office/drawing/2014/main" id="{C14FDE3F-3A44-5B43-3C13-A9839784939B}"/>
              </a:ext>
            </a:extLst>
          </p:cNvPr>
          <p:cNvPicPr>
            <a:picLocks noChangeAspect="1"/>
          </p:cNvPicPr>
          <p:nvPr/>
        </p:nvPicPr>
        <p:blipFill>
          <a:blip r:embed="rId3"/>
          <a:stretch>
            <a:fillRect/>
          </a:stretch>
        </p:blipFill>
        <p:spPr>
          <a:xfrm>
            <a:off x="2935361" y="4102100"/>
            <a:ext cx="6184900" cy="265430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dirty="0"/>
              <a:t>Evidently, launch sites are all located in coastal states.</a:t>
            </a:r>
          </a:p>
          <a:p>
            <a:pPr>
              <a:lnSpc>
                <a:spcPct val="100000"/>
              </a:lnSpc>
              <a:spcBef>
                <a:spcPts val="1400"/>
              </a:spcBef>
            </a:pPr>
            <a:endParaRPr lang="en-US" sz="2200" dirty="0">
              <a:solidFill>
                <a:schemeClr val="accent3">
                  <a:lumMod val="25000"/>
                </a:schemeClr>
              </a:solidFill>
              <a:latin typeface="Abadi"/>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latin typeface="Abadi" panose="020B0604020104020204" pitchFamily="34" charset="0"/>
              </a:rPr>
              <a:t>Lau</a:t>
            </a:r>
            <a:r>
              <a:rPr lang="en-US" altLang="zh-CN" dirty="0">
                <a:latin typeface="Abadi" panose="020B0604020104020204" pitchFamily="34" charset="0"/>
              </a:rPr>
              <a:t>nch</a:t>
            </a:r>
            <a:r>
              <a:rPr lang="zh-CN" altLang="en-US" dirty="0">
                <a:latin typeface="Abadi" panose="020B0604020104020204" pitchFamily="34" charset="0"/>
              </a:rPr>
              <a:t> </a:t>
            </a:r>
            <a:r>
              <a:rPr lang="en-US" dirty="0">
                <a:latin typeface="Abadi" panose="020B0604020104020204" pitchFamily="34" charset="0"/>
              </a:rPr>
              <a:t>Site Locations</a:t>
            </a:r>
          </a:p>
        </p:txBody>
      </p:sp>
      <p:pic>
        <p:nvPicPr>
          <p:cNvPr id="6" name="Picture 5" descr="A map of the united states&#10;&#10;AI-generated content may be incorrect.">
            <a:extLst>
              <a:ext uri="{FF2B5EF4-FFF2-40B4-BE49-F238E27FC236}">
                <a16:creationId xmlns:a16="http://schemas.microsoft.com/office/drawing/2014/main" id="{C1DF7E6D-00DC-8B1D-CD31-EF00BD517687}"/>
              </a:ext>
            </a:extLst>
          </p:cNvPr>
          <p:cNvPicPr>
            <a:picLocks noChangeAspect="1"/>
          </p:cNvPicPr>
          <p:nvPr/>
        </p:nvPicPr>
        <p:blipFill>
          <a:blip r:embed="rId3"/>
          <a:stretch>
            <a:fillRect/>
          </a:stretch>
        </p:blipFill>
        <p:spPr>
          <a:xfrm>
            <a:off x="2579761" y="2384425"/>
            <a:ext cx="6896100" cy="420370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AAB96-C295-56B6-2CF2-6A22E8D655A6}"/>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D2D865-566C-117A-DB53-6C3DC8B4EA64}"/>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035DE48B-31C9-9C55-F586-525BBD4B3C80}"/>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r>
              <a:rPr lang="en-US" dirty="0"/>
              <a:t>The site with the highest success rate is KSC LC-39A.</a:t>
            </a:r>
          </a:p>
          <a:p>
            <a:endParaRPr lang="en-US" dirty="0"/>
          </a:p>
        </p:txBody>
      </p:sp>
      <p:sp>
        <p:nvSpPr>
          <p:cNvPr id="2" name="Title 1">
            <a:extLst>
              <a:ext uri="{FF2B5EF4-FFF2-40B4-BE49-F238E27FC236}">
                <a16:creationId xmlns:a16="http://schemas.microsoft.com/office/drawing/2014/main" id="{AFB386A2-2223-600B-91C0-983D82A60D9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Most</a:t>
            </a:r>
            <a:r>
              <a:rPr lang="zh-CN" altLang="en-US" dirty="0">
                <a:solidFill>
                  <a:srgbClr val="0B49CB"/>
                </a:solidFill>
                <a:latin typeface="Abadi"/>
              </a:rPr>
              <a:t> </a:t>
            </a:r>
            <a:r>
              <a:rPr lang="en-US" altLang="zh-CN" dirty="0">
                <a:solidFill>
                  <a:srgbClr val="0B49CB"/>
                </a:solidFill>
                <a:latin typeface="Abadi"/>
              </a:rPr>
              <a:t>Successful</a:t>
            </a:r>
            <a:r>
              <a:rPr lang="zh-CN" altLang="en-US" dirty="0">
                <a:solidFill>
                  <a:srgbClr val="0B49CB"/>
                </a:solidFill>
                <a:latin typeface="Abadi"/>
              </a:rPr>
              <a:t> </a:t>
            </a:r>
            <a:r>
              <a:rPr lang="en-US" altLang="zh-CN" dirty="0">
                <a:solidFill>
                  <a:srgbClr val="0B49CB"/>
                </a:solidFill>
                <a:latin typeface="Abadi"/>
              </a:rPr>
              <a:t>Launch</a:t>
            </a:r>
            <a:r>
              <a:rPr lang="zh-CN" altLang="en-US" dirty="0">
                <a:solidFill>
                  <a:srgbClr val="0B49CB"/>
                </a:solidFill>
                <a:latin typeface="Abadi"/>
              </a:rPr>
              <a:t> </a:t>
            </a:r>
            <a:r>
              <a:rPr lang="en-US" altLang="zh-CN" dirty="0">
                <a:solidFill>
                  <a:srgbClr val="0B49CB"/>
                </a:solidFill>
                <a:latin typeface="Abadi"/>
              </a:rPr>
              <a:t>Site</a:t>
            </a:r>
            <a:endParaRPr lang="en-US" dirty="0">
              <a:solidFill>
                <a:srgbClr val="0B49CB"/>
              </a:solidFill>
              <a:latin typeface="Abadi"/>
            </a:endParaRPr>
          </a:p>
        </p:txBody>
      </p:sp>
      <p:pic>
        <p:nvPicPr>
          <p:cNvPr id="6" name="Picture 5" descr="A map of a field with a circle&#10;&#10;AI-generated content may be incorrect.">
            <a:extLst>
              <a:ext uri="{FF2B5EF4-FFF2-40B4-BE49-F238E27FC236}">
                <a16:creationId xmlns:a16="http://schemas.microsoft.com/office/drawing/2014/main" id="{ACF42C77-9869-AB2E-7AF4-E1E61A82AFB1}"/>
              </a:ext>
            </a:extLst>
          </p:cNvPr>
          <p:cNvPicPr>
            <a:picLocks noChangeAspect="1"/>
          </p:cNvPicPr>
          <p:nvPr/>
        </p:nvPicPr>
        <p:blipFill>
          <a:blip r:embed="rId2"/>
          <a:stretch>
            <a:fillRect/>
          </a:stretch>
        </p:blipFill>
        <p:spPr>
          <a:xfrm>
            <a:off x="2552700" y="2366963"/>
            <a:ext cx="7086600" cy="4267200"/>
          </a:xfrm>
          <a:prstGeom prst="rect">
            <a:avLst/>
          </a:prstGeom>
        </p:spPr>
      </p:pic>
    </p:spTree>
    <p:extLst>
      <p:ext uri="{BB962C8B-B14F-4D97-AF65-F5344CB8AC3E}">
        <p14:creationId xmlns:p14="http://schemas.microsoft.com/office/powerpoint/2010/main" val="23608538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ADE67-5926-3BEC-16BF-615741A769A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C6B856-B61C-7C71-5845-5654138F5419}"/>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AD17BB87-C6AD-EC86-8F00-5ABC06732754}"/>
              </a:ext>
            </a:extLst>
          </p:cNvPr>
          <p:cNvSpPr>
            <a:spLocks noGrp="1"/>
          </p:cNvSpPr>
          <p:nvPr>
            <p:ph idx="4294967295"/>
          </p:nvPr>
        </p:nvSpPr>
        <p:spPr>
          <a:xfrm>
            <a:off x="941460" y="1380967"/>
            <a:ext cx="9745589" cy="4351338"/>
          </a:xfrm>
          <a:prstGeom prst="rect">
            <a:avLst/>
          </a:prstGeom>
        </p:spPr>
        <p:txBody>
          <a:bodyPr lIns="91440" tIns="45720" rIns="91440" bIns="45720" anchor="t">
            <a:normAutofit/>
          </a:bodyPr>
          <a:lstStyle/>
          <a:p>
            <a:r>
              <a:rPr lang="en-US" sz="2400" dirty="0">
                <a:latin typeface="Abadi" panose="020B0604020104020204" pitchFamily="34" charset="0"/>
              </a:rPr>
              <a:t>Analyzing the distance of landmarks from launch sites revealed </a:t>
            </a:r>
            <a:r>
              <a:rPr lang="en-US" sz="2400" dirty="0" err="1">
                <a:latin typeface="Abadi" panose="020B0604020104020204" pitchFamily="34" charset="0"/>
              </a:rPr>
              <a:t>trends.Railroads</a:t>
            </a:r>
            <a:r>
              <a:rPr lang="en-US" sz="2400" dirty="0">
                <a:latin typeface="Abadi" panose="020B0604020104020204" pitchFamily="34" charset="0"/>
              </a:rPr>
              <a:t>, highways, and the coastline are usually quite close to launch sites, while major cities are much further away. For example, a railroad, highway, and the coastline are within a kilometer from the launch site. The closest city is almost 20 kilometers away.</a:t>
            </a:r>
          </a:p>
          <a:p>
            <a:endParaRPr lang="en-US" sz="2400" dirty="0">
              <a:latin typeface="Abadi" panose="020B0604020104020204" pitchFamily="34" charset="0"/>
            </a:endParaRPr>
          </a:p>
        </p:txBody>
      </p:sp>
      <p:sp>
        <p:nvSpPr>
          <p:cNvPr id="2" name="Title 1">
            <a:extLst>
              <a:ext uri="{FF2B5EF4-FFF2-40B4-BE49-F238E27FC236}">
                <a16:creationId xmlns:a16="http://schemas.microsoft.com/office/drawing/2014/main" id="{D05D8BE8-DC8C-AA02-0E7B-51C0DE283BF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Land</a:t>
            </a:r>
            <a:r>
              <a:rPr lang="en-US" altLang="zh-CN" dirty="0">
                <a:solidFill>
                  <a:srgbClr val="0B49CB"/>
                </a:solidFill>
                <a:latin typeface="Abadi"/>
              </a:rPr>
              <a:t>mark</a:t>
            </a:r>
            <a:r>
              <a:rPr lang="zh-CN" altLang="en-US" dirty="0">
                <a:solidFill>
                  <a:srgbClr val="0B49CB"/>
                </a:solidFill>
                <a:latin typeface="Abadi"/>
              </a:rPr>
              <a:t> </a:t>
            </a:r>
            <a:r>
              <a:rPr lang="en-US" altLang="zh-CN" dirty="0">
                <a:solidFill>
                  <a:srgbClr val="0B49CB"/>
                </a:solidFill>
                <a:latin typeface="Abadi"/>
              </a:rPr>
              <a:t>Distance</a:t>
            </a:r>
            <a:r>
              <a:rPr lang="zh-CN" altLang="en-US" dirty="0">
                <a:solidFill>
                  <a:srgbClr val="0B49CB"/>
                </a:solidFill>
                <a:latin typeface="Abadi"/>
              </a:rPr>
              <a:t> </a:t>
            </a:r>
            <a:r>
              <a:rPr lang="en-US" altLang="zh-CN" dirty="0">
                <a:solidFill>
                  <a:srgbClr val="0B49CB"/>
                </a:solidFill>
                <a:latin typeface="Abadi"/>
              </a:rPr>
              <a:t>from</a:t>
            </a:r>
            <a:r>
              <a:rPr lang="zh-CN" altLang="en-US" dirty="0">
                <a:solidFill>
                  <a:srgbClr val="0B49CB"/>
                </a:solidFill>
                <a:latin typeface="Abadi"/>
              </a:rPr>
              <a:t> </a:t>
            </a:r>
            <a:r>
              <a:rPr lang="en-US" altLang="zh-CN" dirty="0">
                <a:solidFill>
                  <a:srgbClr val="0B49CB"/>
                </a:solidFill>
                <a:latin typeface="Abadi"/>
              </a:rPr>
              <a:t>Launch</a:t>
            </a:r>
            <a:r>
              <a:rPr lang="zh-CN" altLang="en-US" dirty="0">
                <a:solidFill>
                  <a:srgbClr val="0B49CB"/>
                </a:solidFill>
                <a:latin typeface="Abadi"/>
              </a:rPr>
              <a:t> </a:t>
            </a:r>
            <a:r>
              <a:rPr lang="en-US" altLang="zh-CN" dirty="0">
                <a:solidFill>
                  <a:srgbClr val="0B49CB"/>
                </a:solidFill>
                <a:latin typeface="Abadi"/>
              </a:rPr>
              <a:t>Site</a:t>
            </a:r>
            <a:endParaRPr lang="en-US" dirty="0">
              <a:solidFill>
                <a:srgbClr val="0B49CB"/>
              </a:solidFill>
              <a:latin typeface="Abadi"/>
            </a:endParaRPr>
          </a:p>
        </p:txBody>
      </p:sp>
      <p:pic>
        <p:nvPicPr>
          <p:cNvPr id="6" name="Picture 5" descr="A map of a city&#10;&#10;AI-generated content may be incorrect.">
            <a:extLst>
              <a:ext uri="{FF2B5EF4-FFF2-40B4-BE49-F238E27FC236}">
                <a16:creationId xmlns:a16="http://schemas.microsoft.com/office/drawing/2014/main" id="{526AEC68-11ED-A6AD-6518-6B97FE9725CF}"/>
              </a:ext>
            </a:extLst>
          </p:cNvPr>
          <p:cNvPicPr>
            <a:picLocks noChangeAspect="1"/>
          </p:cNvPicPr>
          <p:nvPr/>
        </p:nvPicPr>
        <p:blipFill>
          <a:blip r:embed="rId2"/>
          <a:stretch>
            <a:fillRect/>
          </a:stretch>
        </p:blipFill>
        <p:spPr>
          <a:xfrm>
            <a:off x="6242050" y="3356192"/>
            <a:ext cx="4737100" cy="2870200"/>
          </a:xfrm>
          <a:prstGeom prst="rect">
            <a:avLst/>
          </a:prstGeom>
        </p:spPr>
      </p:pic>
      <p:pic>
        <p:nvPicPr>
          <p:cNvPr id="8" name="Picture 7" descr="A map of a city&#10;&#10;AI-generated content may be incorrect.">
            <a:extLst>
              <a:ext uri="{FF2B5EF4-FFF2-40B4-BE49-F238E27FC236}">
                <a16:creationId xmlns:a16="http://schemas.microsoft.com/office/drawing/2014/main" id="{1AA20C50-F587-EE7D-1124-2C32B1C6C1DE}"/>
              </a:ext>
            </a:extLst>
          </p:cNvPr>
          <p:cNvPicPr>
            <a:picLocks noChangeAspect="1"/>
          </p:cNvPicPr>
          <p:nvPr/>
        </p:nvPicPr>
        <p:blipFill>
          <a:blip r:embed="rId3"/>
          <a:stretch>
            <a:fillRect/>
          </a:stretch>
        </p:blipFill>
        <p:spPr>
          <a:xfrm>
            <a:off x="1026354" y="3356192"/>
            <a:ext cx="4787900" cy="2870200"/>
          </a:xfrm>
          <a:prstGeom prst="rect">
            <a:avLst/>
          </a:prstGeom>
        </p:spPr>
      </p:pic>
    </p:spTree>
    <p:extLst>
      <p:ext uri="{BB962C8B-B14F-4D97-AF65-F5344CB8AC3E}">
        <p14:creationId xmlns:p14="http://schemas.microsoft.com/office/powerpoint/2010/main" val="39460139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9" y="1650606"/>
            <a:ext cx="10629904" cy="47766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SpaceX has been a major disruptor in the aerospace industry. One of their innovations has been reusing their first stage boosters, which are usually discarded after launch. If their rockets land successfully, it’s not just a successful mission, it means money saved. Using data from both SpaceX’s REST API and publicly scraped Wikipedia data, machine learning models were built and tested to see if launch outcomes could be predicted accurately.</a:t>
            </a:r>
          </a:p>
          <a:p>
            <a:pPr marL="0" indent="0">
              <a:spcBef>
                <a:spcPts val="1400"/>
              </a:spcBef>
              <a:buNone/>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Questions:</a:t>
            </a:r>
          </a:p>
          <a:p>
            <a:pPr marL="342900" indent="-342900">
              <a:spcBef>
                <a:spcPts val="1400"/>
              </a:spcBef>
              <a:buFont typeface="+mj-lt"/>
              <a:buAutoNum type="arabicPeriod"/>
            </a:pPr>
            <a:r>
              <a:rPr lang="en-US" sz="2200" dirty="0">
                <a:solidFill>
                  <a:schemeClr val="accent3">
                    <a:lumMod val="25000"/>
                  </a:schemeClr>
                </a:solidFill>
                <a:latin typeface="Abadi" panose="020B0604020104020204" pitchFamily="34" charset="0"/>
              </a:rPr>
              <a:t>What factors effect a successful launch?</a:t>
            </a:r>
          </a:p>
          <a:p>
            <a:pPr marL="342900" indent="-342900">
              <a:spcBef>
                <a:spcPts val="1400"/>
              </a:spcBef>
              <a:buFont typeface="+mj-lt"/>
              <a:buAutoNum type="arabicPeriod"/>
            </a:pPr>
            <a:r>
              <a:rPr lang="en-US" sz="2200" dirty="0">
                <a:solidFill>
                  <a:schemeClr val="accent3">
                    <a:lumMod val="25000"/>
                  </a:schemeClr>
                </a:solidFill>
                <a:latin typeface="Abadi" panose="020B0604020104020204" pitchFamily="34" charset="0"/>
              </a:rPr>
              <a:t>What machine learning model most accurately predicts launch outcomes?</a:t>
            </a:r>
          </a:p>
          <a:p>
            <a:pPr marL="342900" indent="-342900">
              <a:spcBef>
                <a:spcPts val="1400"/>
              </a:spcBef>
              <a:buFont typeface="+mj-lt"/>
              <a:buAutoNum type="arabicPeriod"/>
            </a:pPr>
            <a:r>
              <a:rPr lang="en-US" sz="2200" dirty="0">
                <a:solidFill>
                  <a:schemeClr val="accent3">
                    <a:lumMod val="25000"/>
                  </a:schemeClr>
                </a:solidFill>
                <a:latin typeface="Abadi" panose="020B0604020104020204" pitchFamily="34" charset="0"/>
              </a:rPr>
              <a:t>How does landing success change over time?</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80967"/>
            <a:ext cx="9745589" cy="4351338"/>
          </a:xfrm>
          <a:prstGeom prst="rect">
            <a:avLst/>
          </a:prstGeom>
        </p:spPr>
        <p:txBody>
          <a:bodyPr lIns="91440" tIns="45720" rIns="91440" bIns="45720" anchor="t">
            <a:normAutofit/>
          </a:bodyPr>
          <a:lstStyle/>
          <a:p>
            <a:r>
              <a:rPr lang="en-US" sz="2400" dirty="0">
                <a:latin typeface="Abadi" panose="020B0604020104020204" pitchFamily="34" charset="0"/>
              </a:rPr>
              <a:t>The site with the highest success rate is KSC LC-39A, while the site with the lowest success rate is CCAFS SLC-40. FT boosters seem to do well, but v1.1 boosters seem to perform poorly.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ltLang="zh-CN" dirty="0">
                <a:solidFill>
                  <a:srgbClr val="0B49CB"/>
                </a:solidFill>
                <a:latin typeface="Abadi"/>
              </a:rPr>
              <a:t>Finding</a:t>
            </a:r>
            <a:r>
              <a:rPr lang="zh-CN" altLang="en-US" dirty="0">
                <a:solidFill>
                  <a:srgbClr val="0B49CB"/>
                </a:solidFill>
                <a:latin typeface="Abadi"/>
              </a:rPr>
              <a:t> </a:t>
            </a:r>
            <a:r>
              <a:rPr lang="en-US" altLang="zh-CN" dirty="0">
                <a:solidFill>
                  <a:srgbClr val="0B49CB"/>
                </a:solidFill>
                <a:latin typeface="Abadi"/>
              </a:rPr>
              <a:t>across</a:t>
            </a:r>
            <a:r>
              <a:rPr lang="zh-CN" altLang="en-US" dirty="0">
                <a:solidFill>
                  <a:srgbClr val="0B49CB"/>
                </a:solidFill>
                <a:latin typeface="Abadi"/>
              </a:rPr>
              <a:t> </a:t>
            </a:r>
            <a:r>
              <a:rPr lang="en-US" altLang="zh-CN" dirty="0">
                <a:solidFill>
                  <a:srgbClr val="0B49CB"/>
                </a:solidFill>
                <a:latin typeface="Abadi"/>
              </a:rPr>
              <a:t>all</a:t>
            </a:r>
            <a:r>
              <a:rPr lang="zh-CN" altLang="en-US" dirty="0">
                <a:solidFill>
                  <a:srgbClr val="0B49CB"/>
                </a:solidFill>
                <a:latin typeface="Abadi"/>
              </a:rPr>
              <a:t> </a:t>
            </a:r>
            <a:r>
              <a:rPr lang="en-US" altLang="zh-CN" dirty="0">
                <a:solidFill>
                  <a:srgbClr val="0B49CB"/>
                </a:solidFill>
                <a:latin typeface="Abadi"/>
              </a:rPr>
              <a:t>sites</a:t>
            </a:r>
            <a:endParaRPr lang="en-US" dirty="0">
              <a:solidFill>
                <a:srgbClr val="0B49CB"/>
              </a:solidFill>
              <a:latin typeface="Abadi"/>
            </a:endParaRPr>
          </a:p>
        </p:txBody>
      </p:sp>
      <p:pic>
        <p:nvPicPr>
          <p:cNvPr id="4" name="Picture 3" descr="A graph with numbers and dots&#10;&#10;AI-generated content may be incorrect.">
            <a:extLst>
              <a:ext uri="{FF2B5EF4-FFF2-40B4-BE49-F238E27FC236}">
                <a16:creationId xmlns:a16="http://schemas.microsoft.com/office/drawing/2014/main" id="{7820589D-BBC3-C5E9-83C0-CB7359601713}"/>
              </a:ext>
            </a:extLst>
          </p:cNvPr>
          <p:cNvPicPr>
            <a:picLocks noChangeAspect="1"/>
          </p:cNvPicPr>
          <p:nvPr/>
        </p:nvPicPr>
        <p:blipFill>
          <a:blip r:embed="rId3"/>
          <a:stretch>
            <a:fillRect/>
          </a:stretch>
        </p:blipFill>
        <p:spPr>
          <a:xfrm>
            <a:off x="2024063" y="4409203"/>
            <a:ext cx="7772400" cy="2135659"/>
          </a:xfrm>
          <a:prstGeom prst="rect">
            <a:avLst/>
          </a:prstGeom>
        </p:spPr>
      </p:pic>
      <p:pic>
        <p:nvPicPr>
          <p:cNvPr id="7" name="Picture 6" descr="A colorful pie chart with numbers&#10;&#10;AI-generated content may be incorrect.">
            <a:extLst>
              <a:ext uri="{FF2B5EF4-FFF2-40B4-BE49-F238E27FC236}">
                <a16:creationId xmlns:a16="http://schemas.microsoft.com/office/drawing/2014/main" id="{09728817-0540-A42F-37C0-594342F75525}"/>
              </a:ext>
            </a:extLst>
          </p:cNvPr>
          <p:cNvPicPr>
            <a:picLocks noChangeAspect="1"/>
          </p:cNvPicPr>
          <p:nvPr/>
        </p:nvPicPr>
        <p:blipFill>
          <a:blip r:embed="rId4"/>
          <a:stretch>
            <a:fillRect/>
          </a:stretch>
        </p:blipFill>
        <p:spPr>
          <a:xfrm>
            <a:off x="2213805" y="2411952"/>
            <a:ext cx="6858000" cy="187960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82725"/>
            <a:ext cx="10551583" cy="4351338"/>
          </a:xfrm>
          <a:prstGeom prst="rect">
            <a:avLst/>
          </a:prstGeom>
        </p:spPr>
        <p:txBody>
          <a:bodyPr lIns="91440" tIns="45720" rIns="91440" bIns="45720" anchor="t">
            <a:normAutofit/>
          </a:bodyPr>
          <a:lstStyle/>
          <a:p>
            <a:r>
              <a:rPr lang="en-US" sz="2000" dirty="0">
                <a:latin typeface="Abadi" panose="020B0604020104020204" pitchFamily="34" charset="0"/>
              </a:rPr>
              <a:t>The most successful site, KSC LC-39A, had successes ~77% of the time. After beginning to launch rockets with higher payloads and only using FT boosters, launches began to fail.</a:t>
            </a: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ltLang="zh-CN" dirty="0">
                <a:solidFill>
                  <a:srgbClr val="0B49CB"/>
                </a:solidFill>
                <a:latin typeface="Abadi"/>
              </a:rPr>
              <a:t>Highest</a:t>
            </a:r>
            <a:r>
              <a:rPr lang="zh-CN" altLang="en-US" dirty="0">
                <a:solidFill>
                  <a:srgbClr val="0B49CB"/>
                </a:solidFill>
                <a:latin typeface="Abadi"/>
              </a:rPr>
              <a:t> </a:t>
            </a:r>
            <a:r>
              <a:rPr lang="en-US" altLang="zh-CN" dirty="0">
                <a:solidFill>
                  <a:srgbClr val="0B49CB"/>
                </a:solidFill>
                <a:latin typeface="Abadi"/>
              </a:rPr>
              <a:t>Success</a:t>
            </a:r>
            <a:r>
              <a:rPr lang="zh-CN" altLang="en-US" dirty="0">
                <a:solidFill>
                  <a:srgbClr val="0B49CB"/>
                </a:solidFill>
                <a:latin typeface="Abadi"/>
              </a:rPr>
              <a:t> </a:t>
            </a:r>
            <a:r>
              <a:rPr lang="en-US" altLang="zh-CN" dirty="0">
                <a:solidFill>
                  <a:srgbClr val="0B49CB"/>
                </a:solidFill>
                <a:latin typeface="Abadi"/>
              </a:rPr>
              <a:t>Rate</a:t>
            </a:r>
            <a:r>
              <a:rPr lang="zh-CN" altLang="en-US" dirty="0">
                <a:solidFill>
                  <a:srgbClr val="0B49CB"/>
                </a:solidFill>
                <a:latin typeface="Abadi"/>
              </a:rPr>
              <a:t> </a:t>
            </a:r>
            <a:r>
              <a:rPr lang="en-US" altLang="zh-CN" dirty="0">
                <a:solidFill>
                  <a:srgbClr val="0B49CB"/>
                </a:solidFill>
                <a:latin typeface="Abadi"/>
              </a:rPr>
              <a:t>Site</a:t>
            </a:r>
            <a:endParaRPr lang="en-US" dirty="0">
              <a:solidFill>
                <a:srgbClr val="0B49CB"/>
              </a:solidFill>
              <a:latin typeface="Abadi"/>
            </a:endParaRPr>
          </a:p>
        </p:txBody>
      </p:sp>
      <p:pic>
        <p:nvPicPr>
          <p:cNvPr id="4" name="Picture 3" descr="A graph with numbers and lines&#10;&#10;AI-generated content may be incorrect.">
            <a:extLst>
              <a:ext uri="{FF2B5EF4-FFF2-40B4-BE49-F238E27FC236}">
                <a16:creationId xmlns:a16="http://schemas.microsoft.com/office/drawing/2014/main" id="{9BAE92A3-E866-E1B3-F679-11A381913503}"/>
              </a:ext>
            </a:extLst>
          </p:cNvPr>
          <p:cNvPicPr>
            <a:picLocks noChangeAspect="1"/>
          </p:cNvPicPr>
          <p:nvPr/>
        </p:nvPicPr>
        <p:blipFill>
          <a:blip r:embed="rId3"/>
          <a:stretch>
            <a:fillRect/>
          </a:stretch>
        </p:blipFill>
        <p:spPr>
          <a:xfrm>
            <a:off x="2209800" y="2360607"/>
            <a:ext cx="7772400" cy="2136785"/>
          </a:xfrm>
          <a:prstGeom prst="rect">
            <a:avLst/>
          </a:prstGeom>
        </p:spPr>
      </p:pic>
      <p:pic>
        <p:nvPicPr>
          <p:cNvPr id="7" name="Picture 6">
            <a:extLst>
              <a:ext uri="{FF2B5EF4-FFF2-40B4-BE49-F238E27FC236}">
                <a16:creationId xmlns:a16="http://schemas.microsoft.com/office/drawing/2014/main" id="{108DB7AB-9043-7668-9D54-D1ADFCE41BBA}"/>
              </a:ext>
            </a:extLst>
          </p:cNvPr>
          <p:cNvPicPr>
            <a:picLocks noChangeAspect="1"/>
          </p:cNvPicPr>
          <p:nvPr/>
        </p:nvPicPr>
        <p:blipFill>
          <a:blip r:embed="rId4"/>
          <a:stretch>
            <a:fillRect/>
          </a:stretch>
        </p:blipFill>
        <p:spPr>
          <a:xfrm>
            <a:off x="2313972" y="4559904"/>
            <a:ext cx="7772400" cy="213458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28212"/>
            <a:ext cx="10414662" cy="4351338"/>
          </a:xfrm>
          <a:prstGeom prst="rect">
            <a:avLst/>
          </a:prstGeom>
        </p:spPr>
        <p:txBody>
          <a:bodyPr lIns="91440" tIns="45720" rIns="91440" bIns="45720" anchor="t">
            <a:normAutofit/>
          </a:bodyPr>
          <a:lstStyle/>
          <a:p>
            <a:pPr>
              <a:lnSpc>
                <a:spcPct val="100000"/>
              </a:lnSpc>
              <a:spcBef>
                <a:spcPts val="1400"/>
              </a:spcBef>
            </a:pPr>
            <a:r>
              <a:rPr lang="en-US" altLang="zh-CN" sz="2200" dirty="0">
                <a:solidFill>
                  <a:schemeClr val="accent3">
                    <a:lumMod val="25000"/>
                  </a:schemeClr>
                </a:solidFill>
                <a:latin typeface="Abadi"/>
              </a:rPr>
              <a:t>The</a:t>
            </a:r>
            <a:r>
              <a:rPr lang="zh-CN" altLang="en-US" sz="2200" dirty="0">
                <a:solidFill>
                  <a:schemeClr val="accent3">
                    <a:lumMod val="25000"/>
                  </a:schemeClr>
                </a:solidFill>
                <a:latin typeface="Abadi"/>
              </a:rPr>
              <a:t> </a:t>
            </a:r>
            <a:r>
              <a:rPr lang="en-US" sz="2200" dirty="0">
                <a:solidFill>
                  <a:schemeClr val="accent3">
                    <a:lumMod val="25000"/>
                  </a:schemeClr>
                </a:solidFill>
                <a:latin typeface="Abadi"/>
              </a:rPr>
              <a:t>site with the lowest success rate, CCAFS SLC-40, failed ~57% of the time. Booster type, payload mass, and time don’t seem to be correlated with success.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ltLang="zh-CN" dirty="0">
                <a:solidFill>
                  <a:srgbClr val="0B49CB"/>
                </a:solidFill>
                <a:latin typeface="Abadi"/>
              </a:rPr>
              <a:t>Lowest</a:t>
            </a:r>
            <a:r>
              <a:rPr lang="zh-CN" altLang="en-US" dirty="0">
                <a:solidFill>
                  <a:srgbClr val="0B49CB"/>
                </a:solidFill>
                <a:latin typeface="Abadi"/>
              </a:rPr>
              <a:t> </a:t>
            </a:r>
            <a:r>
              <a:rPr lang="en-US" altLang="zh-CN" dirty="0">
                <a:solidFill>
                  <a:srgbClr val="0B49CB"/>
                </a:solidFill>
                <a:latin typeface="Abadi"/>
              </a:rPr>
              <a:t>Success</a:t>
            </a:r>
            <a:r>
              <a:rPr lang="zh-CN" altLang="en-US" dirty="0">
                <a:solidFill>
                  <a:srgbClr val="0B49CB"/>
                </a:solidFill>
                <a:latin typeface="Abadi"/>
              </a:rPr>
              <a:t> </a:t>
            </a:r>
            <a:r>
              <a:rPr lang="en-US" altLang="zh-CN" dirty="0">
                <a:solidFill>
                  <a:srgbClr val="0B49CB"/>
                </a:solidFill>
                <a:latin typeface="Abadi"/>
              </a:rPr>
              <a:t>Rate</a:t>
            </a:r>
            <a:r>
              <a:rPr lang="zh-CN" altLang="en-US" dirty="0">
                <a:solidFill>
                  <a:srgbClr val="0B49CB"/>
                </a:solidFill>
                <a:latin typeface="Abadi"/>
              </a:rPr>
              <a:t> </a:t>
            </a:r>
            <a:r>
              <a:rPr lang="en-US" altLang="zh-CN" dirty="0">
                <a:solidFill>
                  <a:srgbClr val="0B49CB"/>
                </a:solidFill>
                <a:latin typeface="Abadi"/>
              </a:rPr>
              <a:t>Site</a:t>
            </a:r>
            <a:endParaRPr lang="en-US" dirty="0">
              <a:solidFill>
                <a:srgbClr val="0B49CB"/>
              </a:solidFill>
              <a:latin typeface="Abadi"/>
            </a:endParaRPr>
          </a:p>
        </p:txBody>
      </p:sp>
      <p:pic>
        <p:nvPicPr>
          <p:cNvPr id="4" name="Picture 3" descr="A graph with numbers and a number&#10;&#10;AI-generated content may be incorrect.">
            <a:extLst>
              <a:ext uri="{FF2B5EF4-FFF2-40B4-BE49-F238E27FC236}">
                <a16:creationId xmlns:a16="http://schemas.microsoft.com/office/drawing/2014/main" id="{92D2C259-2FC6-32A9-B174-A462A43C818B}"/>
              </a:ext>
            </a:extLst>
          </p:cNvPr>
          <p:cNvPicPr>
            <a:picLocks noChangeAspect="1"/>
          </p:cNvPicPr>
          <p:nvPr/>
        </p:nvPicPr>
        <p:blipFill>
          <a:blip r:embed="rId3"/>
          <a:stretch>
            <a:fillRect/>
          </a:stretch>
        </p:blipFill>
        <p:spPr>
          <a:xfrm>
            <a:off x="2400300" y="2419350"/>
            <a:ext cx="7391400" cy="2019300"/>
          </a:xfrm>
          <a:prstGeom prst="rect">
            <a:avLst/>
          </a:prstGeom>
        </p:spPr>
      </p:pic>
      <p:pic>
        <p:nvPicPr>
          <p:cNvPr id="7" name="Picture 6" descr="A blue and red circle with text&#10;&#10;AI-generated content may be incorrect.">
            <a:extLst>
              <a:ext uri="{FF2B5EF4-FFF2-40B4-BE49-F238E27FC236}">
                <a16:creationId xmlns:a16="http://schemas.microsoft.com/office/drawing/2014/main" id="{C82592A4-D0F7-AE3C-C4AE-13FD1A63A69C}"/>
              </a:ext>
            </a:extLst>
          </p:cNvPr>
          <p:cNvPicPr>
            <a:picLocks noChangeAspect="1"/>
          </p:cNvPicPr>
          <p:nvPr/>
        </p:nvPicPr>
        <p:blipFill>
          <a:blip r:embed="rId4"/>
          <a:stretch>
            <a:fillRect/>
          </a:stretch>
        </p:blipFill>
        <p:spPr>
          <a:xfrm>
            <a:off x="2313972" y="4438650"/>
            <a:ext cx="7772400" cy="213458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altLang="zh-CN" dirty="0">
                <a:solidFill>
                  <a:schemeClr val="accent3">
                    <a:lumMod val="25000"/>
                  </a:schemeClr>
                </a:solidFill>
                <a:latin typeface="Abadi" panose="020B0604020104020204" pitchFamily="34" charset="0"/>
              </a:rPr>
              <a:t>Though</a:t>
            </a:r>
            <a:r>
              <a:rPr lang="zh-CN" altLang="en-US" dirty="0">
                <a:solidFill>
                  <a:schemeClr val="accent3">
                    <a:lumMod val="25000"/>
                  </a:schemeClr>
                </a:solidFill>
                <a:latin typeface="Abadi" panose="020B0604020104020204" pitchFamily="34" charset="0"/>
              </a:rPr>
              <a:t> </a:t>
            </a:r>
            <a:r>
              <a:rPr lang="en-US" dirty="0">
                <a:latin typeface="Abadi" panose="020B0604020104020204" pitchFamily="34" charset="0"/>
              </a:rPr>
              <a:t>decision tree had higher accuracy during cross-validation, it had the same accuracy as logistic regression when evaluated against the test dataset.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descr="A graph of blue rectangular bars&#10;&#10;AI-generated content may be incorrect.">
            <a:extLst>
              <a:ext uri="{FF2B5EF4-FFF2-40B4-BE49-F238E27FC236}">
                <a16:creationId xmlns:a16="http://schemas.microsoft.com/office/drawing/2014/main" id="{10D84A1A-7C37-CE0B-8941-78E291E75F00}"/>
              </a:ext>
            </a:extLst>
          </p:cNvPr>
          <p:cNvPicPr>
            <a:picLocks noChangeAspect="1"/>
          </p:cNvPicPr>
          <p:nvPr/>
        </p:nvPicPr>
        <p:blipFill>
          <a:blip r:embed="rId3"/>
          <a:stretch>
            <a:fillRect/>
          </a:stretch>
        </p:blipFill>
        <p:spPr>
          <a:xfrm>
            <a:off x="6310313" y="1543050"/>
            <a:ext cx="5486400" cy="422910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645077"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Both the logistic regression and decision tree models had identical confusion matrices, only lacking in recall. These aren’t necessarily good models for this situation, but with experimentation a new model could sacrifice accuracy for higher recall. This would make it more overly cautious, but it would be much better at identifying launches that will fail.</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C805AEA4-F7F4-2209-CB7C-EFAF601384CB}"/>
              </a:ext>
            </a:extLst>
          </p:cNvPr>
          <p:cNvPicPr>
            <a:picLocks noChangeAspect="1"/>
          </p:cNvPicPr>
          <p:nvPr/>
        </p:nvPicPr>
        <p:blipFill>
          <a:blip r:embed="rId3"/>
          <a:stretch>
            <a:fillRect/>
          </a:stretch>
        </p:blipFill>
        <p:spPr>
          <a:xfrm>
            <a:off x="6681788" y="1410336"/>
            <a:ext cx="5257800" cy="429260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32154"/>
            <a:ext cx="5903913" cy="4351338"/>
          </a:xfrm>
          <a:prstGeom prst="rect">
            <a:avLst/>
          </a:prstGeom>
        </p:spPr>
        <p:txBody>
          <a:bodyPr>
            <a:normAutofit/>
          </a:bodyPr>
          <a:lstStyle/>
          <a:p>
            <a:pPr marL="0" indent="0">
              <a:buNone/>
            </a:pPr>
            <a:endParaRPr lang="en-US" dirty="0"/>
          </a:p>
          <a:p>
            <a:r>
              <a:rPr lang="en-US" sz="2200" dirty="0">
                <a:latin typeface="Abadi" panose="020B0604020104020204" pitchFamily="34" charset="0"/>
              </a:rPr>
              <a:t>KSC LC-39A has the highest success rate out of all sites.</a:t>
            </a:r>
          </a:p>
          <a:p>
            <a:r>
              <a:rPr lang="en-US" sz="2200" dirty="0">
                <a:latin typeface="Abadi" panose="020B0604020104020204" pitchFamily="34" charset="0"/>
              </a:rPr>
              <a:t>Either decision tree or logistic regression are the best algorithms to use to predict success. </a:t>
            </a:r>
          </a:p>
          <a:p>
            <a:r>
              <a:rPr lang="en-US" sz="2200" dirty="0">
                <a:latin typeface="Abadi" panose="020B0604020104020204" pitchFamily="34" charset="0"/>
              </a:rPr>
              <a:t>Launch sites have close proximity to the coast and are far from major cities.</a:t>
            </a:r>
          </a:p>
          <a:p>
            <a:r>
              <a:rPr lang="en-US" sz="2200" dirty="0">
                <a:latin typeface="Abadi" panose="020B0604020104020204" pitchFamily="34" charset="0"/>
              </a:rPr>
              <a:t>Across all sites, time has increased success rate slightly.</a:t>
            </a:r>
          </a:p>
          <a:p>
            <a:r>
              <a:rPr lang="en-US" sz="2200" dirty="0">
                <a:latin typeface="Abadi" panose="020B0604020104020204" pitchFamily="34" charset="0"/>
              </a:rPr>
              <a:t>Most launches with payload mass above 5000 kg fail.</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altLang="zh-CN" sz="7600" dirty="0">
                <a:solidFill>
                  <a:schemeClr val="bg2">
                    <a:lumMod val="50000"/>
                  </a:schemeClr>
                </a:solidFill>
                <a:latin typeface="Abadi"/>
              </a:rPr>
              <a:t>SpaceX</a:t>
            </a:r>
            <a:r>
              <a:rPr lang="zh-CN" altLang="en-US" sz="7600" dirty="0">
                <a:solidFill>
                  <a:schemeClr val="bg2">
                    <a:lumMod val="50000"/>
                  </a:schemeClr>
                </a:solidFill>
                <a:latin typeface="Abadi"/>
              </a:rPr>
              <a:t> </a:t>
            </a:r>
            <a:r>
              <a:rPr lang="en-US" altLang="zh-CN" sz="7600" dirty="0">
                <a:solidFill>
                  <a:schemeClr val="bg2">
                    <a:lumMod val="50000"/>
                  </a:schemeClr>
                </a:solidFill>
                <a:latin typeface="Abadi"/>
              </a:rPr>
              <a:t>REST</a:t>
            </a:r>
            <a:r>
              <a:rPr lang="zh-CN" altLang="en-US" sz="7600" dirty="0">
                <a:solidFill>
                  <a:schemeClr val="bg2">
                    <a:lumMod val="50000"/>
                  </a:schemeClr>
                </a:solidFill>
                <a:latin typeface="Abadi"/>
              </a:rPr>
              <a:t> </a:t>
            </a:r>
            <a:r>
              <a:rPr lang="en-US" altLang="zh-CN" sz="7600" dirty="0">
                <a:solidFill>
                  <a:schemeClr val="bg2">
                    <a:lumMod val="50000"/>
                  </a:schemeClr>
                </a:solidFill>
                <a:latin typeface="Abadi"/>
              </a:rPr>
              <a:t>API</a:t>
            </a:r>
          </a:p>
          <a:p>
            <a:pPr lvl="1">
              <a:lnSpc>
                <a:spcPct val="120000"/>
              </a:lnSpc>
              <a:spcBef>
                <a:spcPts val="1400"/>
              </a:spcBef>
            </a:pPr>
            <a:r>
              <a:rPr lang="en-US" altLang="zh-CN" sz="7600" dirty="0">
                <a:solidFill>
                  <a:schemeClr val="bg2">
                    <a:lumMod val="50000"/>
                  </a:schemeClr>
                </a:solidFill>
                <a:latin typeface="Abadi"/>
              </a:rPr>
              <a:t>Werb</a:t>
            </a:r>
            <a:r>
              <a:rPr lang="zh-CN" altLang="en-US" sz="7600" dirty="0">
                <a:solidFill>
                  <a:schemeClr val="bg2">
                    <a:lumMod val="50000"/>
                  </a:schemeClr>
                </a:solidFill>
                <a:latin typeface="Abadi"/>
              </a:rPr>
              <a:t> </a:t>
            </a:r>
            <a:r>
              <a:rPr lang="en-US" altLang="zh-CN" sz="7600" dirty="0">
                <a:solidFill>
                  <a:schemeClr val="bg2">
                    <a:lumMod val="50000"/>
                  </a:schemeClr>
                </a:solidFill>
                <a:latin typeface="Abadi"/>
              </a:rPr>
              <a:t>Scraping</a:t>
            </a:r>
            <a:r>
              <a:rPr lang="zh-CN" altLang="en-US" sz="7600" dirty="0">
                <a:solidFill>
                  <a:schemeClr val="bg2">
                    <a:lumMod val="50000"/>
                  </a:schemeClr>
                </a:solidFill>
                <a:latin typeface="Abadi"/>
              </a:rPr>
              <a:t> </a:t>
            </a:r>
            <a:r>
              <a:rPr lang="en-US" altLang="zh-CN" sz="7600" dirty="0">
                <a:solidFill>
                  <a:schemeClr val="bg2">
                    <a:lumMod val="50000"/>
                  </a:schemeClr>
                </a:solidFill>
                <a:latin typeface="Abadi"/>
              </a:rPr>
              <a:t>Wikipedia</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altLang="zh-CN" sz="7600" dirty="0">
                <a:solidFill>
                  <a:schemeClr val="bg2">
                    <a:lumMod val="50000"/>
                  </a:schemeClr>
                </a:solidFill>
                <a:latin typeface="Abadi"/>
              </a:rPr>
              <a:t>Launch</a:t>
            </a:r>
            <a:r>
              <a:rPr lang="zh-CN" altLang="en-US" sz="7600" dirty="0">
                <a:solidFill>
                  <a:schemeClr val="bg2">
                    <a:lumMod val="50000"/>
                  </a:schemeClr>
                </a:solidFill>
                <a:latin typeface="Abadi"/>
              </a:rPr>
              <a:t> </a:t>
            </a:r>
            <a:r>
              <a:rPr lang="en-US" altLang="zh-CN" sz="7600" dirty="0">
                <a:solidFill>
                  <a:schemeClr val="bg2">
                    <a:lumMod val="50000"/>
                  </a:schemeClr>
                </a:solidFill>
                <a:latin typeface="Abadi"/>
              </a:rPr>
              <a:t>types</a:t>
            </a:r>
            <a:r>
              <a:rPr lang="zh-CN" altLang="en-US" sz="7600" dirty="0">
                <a:solidFill>
                  <a:schemeClr val="bg2">
                    <a:lumMod val="50000"/>
                  </a:schemeClr>
                </a:solidFill>
                <a:latin typeface="Abadi"/>
              </a:rPr>
              <a:t> </a:t>
            </a:r>
            <a:r>
              <a:rPr lang="en-US" altLang="zh-CN" sz="7600" dirty="0">
                <a:solidFill>
                  <a:schemeClr val="bg2">
                    <a:lumMod val="50000"/>
                  </a:schemeClr>
                </a:solidFill>
                <a:latin typeface="Abadi"/>
              </a:rPr>
              <a:t>were</a:t>
            </a:r>
            <a:r>
              <a:rPr lang="zh-CN" altLang="en-US" sz="7600" dirty="0">
                <a:solidFill>
                  <a:schemeClr val="bg2">
                    <a:lumMod val="50000"/>
                  </a:schemeClr>
                </a:solidFill>
                <a:latin typeface="Abadi"/>
              </a:rPr>
              <a:t> </a:t>
            </a:r>
            <a:r>
              <a:rPr lang="en-US" altLang="zh-CN" sz="7600" dirty="0">
                <a:solidFill>
                  <a:schemeClr val="bg2">
                    <a:lumMod val="50000"/>
                  </a:schemeClr>
                </a:solidFill>
                <a:latin typeface="Abadi"/>
              </a:rPr>
              <a:t>transformed</a:t>
            </a:r>
            <a:r>
              <a:rPr lang="zh-CN" altLang="en-US" sz="7600" dirty="0">
                <a:solidFill>
                  <a:schemeClr val="bg2">
                    <a:lumMod val="50000"/>
                  </a:schemeClr>
                </a:solidFill>
                <a:latin typeface="Abadi"/>
              </a:rPr>
              <a:t> </a:t>
            </a:r>
            <a:r>
              <a:rPr lang="en-US" altLang="zh-CN" sz="7600" dirty="0">
                <a:solidFill>
                  <a:schemeClr val="bg2">
                    <a:lumMod val="50000"/>
                  </a:schemeClr>
                </a:solidFill>
                <a:latin typeface="Abadi"/>
              </a:rPr>
              <a:t>into</a:t>
            </a:r>
            <a:r>
              <a:rPr lang="zh-CN" altLang="en-US" sz="7600" dirty="0">
                <a:solidFill>
                  <a:schemeClr val="bg2">
                    <a:lumMod val="50000"/>
                  </a:schemeClr>
                </a:solidFill>
                <a:latin typeface="Abadi"/>
              </a:rPr>
              <a:t> </a:t>
            </a:r>
            <a:r>
              <a:rPr lang="en-US" altLang="zh-CN" sz="7600" dirty="0">
                <a:solidFill>
                  <a:schemeClr val="bg2">
                    <a:lumMod val="50000"/>
                  </a:schemeClr>
                </a:solidFill>
                <a:latin typeface="Abadi"/>
              </a:rPr>
              <a:t>a</a:t>
            </a:r>
            <a:r>
              <a:rPr lang="zh-CN" altLang="en-US" sz="7600" dirty="0">
                <a:solidFill>
                  <a:schemeClr val="bg2">
                    <a:lumMod val="50000"/>
                  </a:schemeClr>
                </a:solidFill>
                <a:latin typeface="Abadi"/>
              </a:rPr>
              <a:t> </a:t>
            </a:r>
            <a:r>
              <a:rPr lang="en-US" altLang="zh-CN" sz="7600" dirty="0">
                <a:solidFill>
                  <a:schemeClr val="bg2">
                    <a:lumMod val="50000"/>
                  </a:schemeClr>
                </a:solidFill>
                <a:latin typeface="Abadi"/>
              </a:rPr>
              <a:t>class</a:t>
            </a:r>
            <a:r>
              <a:rPr lang="zh-CN" altLang="en-US" sz="7600" dirty="0">
                <a:solidFill>
                  <a:schemeClr val="bg2">
                    <a:lumMod val="50000"/>
                  </a:schemeClr>
                </a:solidFill>
                <a:latin typeface="Abadi"/>
              </a:rPr>
              <a:t> </a:t>
            </a:r>
            <a:r>
              <a:rPr lang="en-US" altLang="zh-CN" sz="7600" dirty="0">
                <a:solidFill>
                  <a:schemeClr val="bg2">
                    <a:lumMod val="50000"/>
                  </a:schemeClr>
                </a:solidFill>
                <a:latin typeface="Abadi"/>
              </a:rPr>
              <a:t>column</a:t>
            </a:r>
            <a:r>
              <a:rPr lang="zh-CN" altLang="en-US" sz="7600" dirty="0">
                <a:solidFill>
                  <a:schemeClr val="bg2">
                    <a:lumMod val="50000"/>
                  </a:schemeClr>
                </a:solidFill>
                <a:latin typeface="Abadi"/>
              </a:rPr>
              <a:t> </a:t>
            </a:r>
            <a:r>
              <a:rPr lang="en-US" altLang="zh-CN" sz="7600" dirty="0">
                <a:solidFill>
                  <a:schemeClr val="bg2">
                    <a:lumMod val="50000"/>
                  </a:schemeClr>
                </a:solidFill>
                <a:latin typeface="Abadi"/>
              </a:rPr>
              <a:t>indicating</a:t>
            </a:r>
            <a:r>
              <a:rPr lang="zh-CN" altLang="en-US" sz="7600" dirty="0">
                <a:solidFill>
                  <a:schemeClr val="bg2">
                    <a:lumMod val="50000"/>
                  </a:schemeClr>
                </a:solidFill>
                <a:latin typeface="Abadi"/>
              </a:rPr>
              <a:t> </a:t>
            </a:r>
            <a:r>
              <a:rPr lang="en-US" altLang="zh-CN" sz="7600" dirty="0">
                <a:solidFill>
                  <a:schemeClr val="bg2">
                    <a:lumMod val="50000"/>
                  </a:schemeClr>
                </a:solidFill>
                <a:latin typeface="Abadi"/>
              </a:rPr>
              <a:t>success/failure</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altLang="zh-CN" sz="7600" dirty="0">
                <a:solidFill>
                  <a:schemeClr val="bg2">
                    <a:lumMod val="50000"/>
                  </a:schemeClr>
                </a:solidFill>
                <a:latin typeface="Abadi"/>
              </a:rPr>
              <a:t>Evaluated</a:t>
            </a:r>
            <a:r>
              <a:rPr lang="zh-CN" altLang="en-US" sz="7600" dirty="0">
                <a:solidFill>
                  <a:schemeClr val="bg2">
                    <a:lumMod val="50000"/>
                  </a:schemeClr>
                </a:solidFill>
                <a:latin typeface="Abadi"/>
              </a:rPr>
              <a:t> </a:t>
            </a:r>
            <a:r>
              <a:rPr lang="en-US" altLang="zh-CN" sz="7600" dirty="0">
                <a:solidFill>
                  <a:schemeClr val="bg2">
                    <a:lumMod val="50000"/>
                  </a:schemeClr>
                </a:solidFill>
                <a:latin typeface="Abadi"/>
              </a:rPr>
              <a:t>the</a:t>
            </a:r>
            <a:r>
              <a:rPr lang="zh-CN" altLang="en-US" sz="7600" dirty="0">
                <a:solidFill>
                  <a:schemeClr val="bg2">
                    <a:lumMod val="50000"/>
                  </a:schemeClr>
                </a:solidFill>
                <a:latin typeface="Abadi"/>
              </a:rPr>
              <a:t> </a:t>
            </a:r>
            <a:r>
              <a:rPr lang="en-US" altLang="zh-CN" sz="7600" dirty="0">
                <a:solidFill>
                  <a:schemeClr val="bg2">
                    <a:lumMod val="50000"/>
                  </a:schemeClr>
                </a:solidFill>
                <a:latin typeface="Abadi"/>
              </a:rPr>
              <a:t>accuracy</a:t>
            </a:r>
            <a:r>
              <a:rPr lang="zh-CN" altLang="en-US" sz="7600" dirty="0">
                <a:solidFill>
                  <a:schemeClr val="bg2">
                    <a:lumMod val="50000"/>
                  </a:schemeClr>
                </a:solidFill>
                <a:latin typeface="Abadi"/>
              </a:rPr>
              <a:t> </a:t>
            </a:r>
            <a:r>
              <a:rPr lang="en-US" altLang="zh-CN" sz="7600" dirty="0">
                <a:solidFill>
                  <a:schemeClr val="bg2">
                    <a:lumMod val="50000"/>
                  </a:schemeClr>
                </a:solidFill>
                <a:latin typeface="Abadi"/>
              </a:rPr>
              <a:t>of</a:t>
            </a:r>
            <a:r>
              <a:rPr lang="zh-CN" altLang="en-US" sz="7600" dirty="0">
                <a:solidFill>
                  <a:schemeClr val="bg2">
                    <a:lumMod val="50000"/>
                  </a:schemeClr>
                </a:solidFill>
                <a:latin typeface="Abadi"/>
              </a:rPr>
              <a:t> </a:t>
            </a:r>
            <a:r>
              <a:rPr lang="en-US" altLang="zh-CN" sz="7600" dirty="0">
                <a:solidFill>
                  <a:schemeClr val="bg2">
                    <a:lumMod val="50000"/>
                  </a:schemeClr>
                </a:solidFill>
                <a:latin typeface="Abadi"/>
              </a:rPr>
              <a:t>multiple</a:t>
            </a:r>
            <a:r>
              <a:rPr lang="zh-CN" altLang="en-US" sz="7600" dirty="0">
                <a:solidFill>
                  <a:schemeClr val="bg2">
                    <a:lumMod val="50000"/>
                  </a:schemeClr>
                </a:solidFill>
                <a:latin typeface="Abadi"/>
              </a:rPr>
              <a:t> </a:t>
            </a:r>
            <a:r>
              <a:rPr lang="en-US" altLang="zh-CN" sz="7600" dirty="0">
                <a:solidFill>
                  <a:schemeClr val="bg2">
                    <a:lumMod val="50000"/>
                  </a:schemeClr>
                </a:solidFill>
                <a:latin typeface="Abadi"/>
              </a:rPr>
              <a:t>cross-validated</a:t>
            </a:r>
            <a:r>
              <a:rPr lang="zh-CN" altLang="en-US" sz="7600" dirty="0">
                <a:solidFill>
                  <a:schemeClr val="bg2">
                    <a:lumMod val="50000"/>
                  </a:schemeClr>
                </a:solidFill>
                <a:latin typeface="Abadi"/>
              </a:rPr>
              <a:t> </a:t>
            </a:r>
            <a:r>
              <a:rPr lang="en-US" altLang="zh-CN" sz="7600" dirty="0">
                <a:solidFill>
                  <a:schemeClr val="bg2">
                    <a:lumMod val="50000"/>
                  </a:schemeClr>
                </a:solidFill>
                <a:latin typeface="Abadi"/>
              </a:rPr>
              <a:t>classification</a:t>
            </a:r>
            <a:r>
              <a:rPr lang="zh-CN" altLang="en-US" sz="7600" dirty="0">
                <a:solidFill>
                  <a:schemeClr val="bg2">
                    <a:lumMod val="50000"/>
                  </a:schemeClr>
                </a:solidFill>
                <a:latin typeface="Abadi"/>
              </a:rPr>
              <a:t> </a:t>
            </a:r>
            <a:r>
              <a:rPr lang="en-US" altLang="zh-CN" sz="7600" dirty="0">
                <a:solidFill>
                  <a:schemeClr val="bg2">
                    <a:lumMod val="50000"/>
                  </a:schemeClr>
                </a:solidFill>
                <a:latin typeface="Abadi"/>
              </a:rPr>
              <a:t>models</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buNone/>
            </a:pPr>
            <a:r>
              <a:rPr lang="en-US" dirty="0"/>
              <a:t>Data was collected from SpaceX’s REST API and scraping Wikipedia for additional launch data. This was done to obtain additional data not available in either source alone. </a:t>
            </a:r>
          </a:p>
          <a:p>
            <a:pPr marL="0" indent="0">
              <a:buNone/>
            </a:pPr>
            <a:endParaRPr lang="en-US" dirty="0"/>
          </a:p>
          <a:p>
            <a:pPr marL="0" indent="0">
              <a:buNone/>
            </a:pPr>
            <a:r>
              <a:rPr lang="en-US" dirty="0"/>
              <a:t>Some of these features are: </a:t>
            </a:r>
          </a:p>
          <a:p>
            <a:r>
              <a:rPr lang="en-US" dirty="0"/>
              <a:t>-Payload mass</a:t>
            </a:r>
          </a:p>
          <a:p>
            <a:r>
              <a:rPr lang="en-US" dirty="0"/>
              <a:t>-Whether grid fins were present or not</a:t>
            </a:r>
          </a:p>
          <a:p>
            <a:r>
              <a:rPr lang="en-US" dirty="0"/>
              <a:t>-Number of reuses</a:t>
            </a:r>
          </a:p>
          <a:p>
            <a:r>
              <a:rPr lang="en-US" dirty="0"/>
              <a:t>-Longitude and latitude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569319"/>
            <a:ext cx="4640263" cy="4225925"/>
          </a:xfrm>
          <a:prstGeom prst="rect">
            <a:avLst/>
          </a:prstGeom>
        </p:spPr>
        <p:txBody>
          <a:bodyPr vert="horz" lIns="91440" tIns="45720" rIns="91440" bIns="45720" rtlCol="0" anchor="t">
            <a:normAutofit fontScale="92500" lnSpcReduction="20000"/>
          </a:bodyPr>
          <a:lstStyle/>
          <a:p>
            <a:pPr marL="0" indent="0">
              <a:buNone/>
            </a:pPr>
            <a:endParaRPr lang="en-US" dirty="0"/>
          </a:p>
          <a:p>
            <a:r>
              <a:rPr lang="en-US" dirty="0"/>
              <a:t>Data was requested from the SpaceX REST API</a:t>
            </a:r>
          </a:p>
          <a:p>
            <a:r>
              <a:rPr lang="en-US" dirty="0"/>
              <a:t>The JSON response was parsed into a pandas </a:t>
            </a:r>
            <a:r>
              <a:rPr lang="en-US" dirty="0" err="1"/>
              <a:t>DataFrame</a:t>
            </a:r>
            <a:endParaRPr lang="en-US" dirty="0"/>
          </a:p>
          <a:p>
            <a:r>
              <a:rPr lang="en-US" dirty="0"/>
              <a:t>The </a:t>
            </a:r>
            <a:r>
              <a:rPr lang="en-US" dirty="0" err="1"/>
              <a:t>DataFrame</a:t>
            </a:r>
            <a:r>
              <a:rPr lang="en-US" dirty="0"/>
              <a:t> was filtered for Falcon 9 data only</a:t>
            </a:r>
          </a:p>
          <a:p>
            <a:r>
              <a:rPr lang="en-US" dirty="0"/>
              <a:t>The payload mass column’s missing values were imputed with the column’s mean</a:t>
            </a:r>
          </a:p>
          <a:p>
            <a:r>
              <a:rPr lang="en-US" dirty="0"/>
              <a:t>The data was saved for later use</a:t>
            </a:r>
          </a:p>
          <a:p>
            <a:pPr marL="0" indent="0">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8" name="Picture 7" descr="A screenshot of a computer&#10;&#10;AI-generated content may be incorrect.">
            <a:extLst>
              <a:ext uri="{FF2B5EF4-FFF2-40B4-BE49-F238E27FC236}">
                <a16:creationId xmlns:a16="http://schemas.microsoft.com/office/drawing/2014/main" id="{4513E786-B0B0-B1CF-5941-3DC252EC7947}"/>
              </a:ext>
            </a:extLst>
          </p:cNvPr>
          <p:cNvPicPr>
            <a:picLocks noChangeAspect="1"/>
          </p:cNvPicPr>
          <p:nvPr/>
        </p:nvPicPr>
        <p:blipFill>
          <a:blip r:embed="rId3"/>
          <a:srcRect l="47767" t="31891" r="7013" b="13314"/>
          <a:stretch>
            <a:fillRect/>
          </a:stretch>
        </p:blipFill>
        <p:spPr>
          <a:xfrm>
            <a:off x="6116361" y="1765878"/>
            <a:ext cx="5254901" cy="4037303"/>
          </a:xfrm>
          <a:prstGeom prst="rect">
            <a:avLst/>
          </a:prstGeom>
        </p:spPr>
      </p:pic>
      <p:sp>
        <p:nvSpPr>
          <p:cNvPr id="9" name="TextBox 8">
            <a:extLst>
              <a:ext uri="{FF2B5EF4-FFF2-40B4-BE49-F238E27FC236}">
                <a16:creationId xmlns:a16="http://schemas.microsoft.com/office/drawing/2014/main" id="{9FE00C75-E6F7-DADD-5814-8EBBA58C9347}"/>
              </a:ext>
            </a:extLst>
          </p:cNvPr>
          <p:cNvSpPr txBox="1"/>
          <p:nvPr/>
        </p:nvSpPr>
        <p:spPr>
          <a:xfrm>
            <a:off x="734029" y="6025888"/>
            <a:ext cx="7309834" cy="523220"/>
          </a:xfrm>
          <a:prstGeom prst="rect">
            <a:avLst/>
          </a:prstGeom>
          <a:noFill/>
        </p:spPr>
        <p:txBody>
          <a:bodyPr wrap="square" rtlCol="0">
            <a:spAutoFit/>
          </a:bodyPr>
          <a:lstStyle/>
          <a:p>
            <a:r>
              <a:rPr lang="en-US" sz="1400" dirty="0"/>
              <a:t>SpaceX API calls notebook: https://</a:t>
            </a:r>
            <a:r>
              <a:rPr lang="en-US" sz="1400" dirty="0" err="1"/>
              <a:t>github.com</a:t>
            </a:r>
            <a:r>
              <a:rPr lang="en-US" sz="1400" dirty="0"/>
              <a:t>/</a:t>
            </a:r>
            <a:r>
              <a:rPr lang="en-US" sz="1400" dirty="0" err="1"/>
              <a:t>ryanwljzhang</a:t>
            </a:r>
            <a:r>
              <a:rPr lang="en-US" sz="1400" dirty="0"/>
              <a:t>/</a:t>
            </a:r>
            <a:r>
              <a:rPr lang="en-US" sz="1400" dirty="0" err="1"/>
              <a:t>ibmdatascience</a:t>
            </a:r>
            <a:r>
              <a:rPr lang="en-US" sz="1400" dirty="0"/>
              <a:t>/blob/main/</a:t>
            </a:r>
            <a:r>
              <a:rPr lang="en-US" sz="1400" dirty="0" err="1"/>
              <a:t>jupyter</a:t>
            </a:r>
            <a:r>
              <a:rPr lang="en-US" sz="1400" dirty="0"/>
              <a:t>-labs-</a:t>
            </a:r>
            <a:r>
              <a:rPr lang="en-US" sz="1400" dirty="0" err="1"/>
              <a:t>spacex</a:t>
            </a:r>
            <a:r>
              <a:rPr lang="en-US" sz="1400" dirty="0"/>
              <a:t>-data-collection-</a:t>
            </a:r>
            <a:r>
              <a:rPr lang="en-US" sz="1400" dirty="0" err="1"/>
              <a:t>api.ipynb</a:t>
            </a:r>
            <a:endParaRPr lang="en-CN" sz="1400"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529398"/>
            <a:ext cx="4721152"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An HTTP request was sent to retrieve the content of a Wikipedia page containing SpaceX launch data</a:t>
            </a:r>
          </a:p>
          <a:p>
            <a:pPr>
              <a:lnSpc>
                <a:spcPct val="100000"/>
              </a:lnSpc>
              <a:spcBef>
                <a:spcPts val="1400"/>
              </a:spcBef>
            </a:pPr>
            <a:r>
              <a:rPr lang="en-US" sz="2200" dirty="0">
                <a:solidFill>
                  <a:schemeClr val="accent3">
                    <a:lumMod val="25000"/>
                  </a:schemeClr>
                </a:solidFill>
                <a:latin typeface="Abadi"/>
              </a:rPr>
              <a:t>Using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the HTML object was parsed</a:t>
            </a:r>
          </a:p>
          <a:p>
            <a:pPr>
              <a:lnSpc>
                <a:spcPct val="100000"/>
              </a:lnSpc>
              <a:spcBef>
                <a:spcPts val="1400"/>
              </a:spcBef>
            </a:pPr>
            <a:r>
              <a:rPr lang="en-US" sz="2200" dirty="0">
                <a:solidFill>
                  <a:schemeClr val="accent3">
                    <a:lumMod val="25000"/>
                  </a:schemeClr>
                </a:solidFill>
                <a:latin typeface="Abadi"/>
              </a:rPr>
              <a:t>Table headers and values were inserted into a dictionary</a:t>
            </a:r>
          </a:p>
          <a:p>
            <a:pPr>
              <a:lnSpc>
                <a:spcPct val="100000"/>
              </a:lnSpc>
              <a:spcBef>
                <a:spcPts val="1400"/>
              </a:spcBef>
            </a:pPr>
            <a:r>
              <a:rPr lang="en-US" sz="2200" dirty="0">
                <a:solidFill>
                  <a:schemeClr val="accent3">
                    <a:lumMod val="25000"/>
                  </a:schemeClr>
                </a:solidFill>
                <a:latin typeface="Abadi"/>
              </a:rPr>
              <a:t>The dictionary was used to construct a pandas </a:t>
            </a:r>
            <a:r>
              <a:rPr lang="en-US" sz="2200" dirty="0" err="1">
                <a:solidFill>
                  <a:schemeClr val="accent3">
                    <a:lumMod val="25000"/>
                  </a:schemeClr>
                </a:solidFill>
                <a:latin typeface="Abadi"/>
              </a:rPr>
              <a:t>DataFrame</a:t>
            </a: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52939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endParaRPr lang="en-US" dirty="0"/>
          </a:p>
        </p:txBody>
      </p:sp>
      <p:sp>
        <p:nvSpPr>
          <p:cNvPr id="5" name="TextBox 4">
            <a:extLst>
              <a:ext uri="{FF2B5EF4-FFF2-40B4-BE49-F238E27FC236}">
                <a16:creationId xmlns:a16="http://schemas.microsoft.com/office/drawing/2014/main" id="{4835399B-9D02-F7D9-F05B-A2B6FDD8D7F1}"/>
              </a:ext>
            </a:extLst>
          </p:cNvPr>
          <p:cNvSpPr txBox="1"/>
          <p:nvPr/>
        </p:nvSpPr>
        <p:spPr>
          <a:xfrm>
            <a:off x="1264708" y="5903991"/>
            <a:ext cx="7450064" cy="523220"/>
          </a:xfrm>
          <a:prstGeom prst="rect">
            <a:avLst/>
          </a:prstGeom>
          <a:noFill/>
        </p:spPr>
        <p:txBody>
          <a:bodyPr wrap="square" rtlCol="0">
            <a:spAutoFit/>
          </a:bodyPr>
          <a:lstStyle/>
          <a:p>
            <a:r>
              <a:rPr lang="en-US" sz="1400" dirty="0"/>
              <a:t>Web scraping notebook: https://</a:t>
            </a:r>
            <a:r>
              <a:rPr lang="en-US" sz="1400" dirty="0" err="1"/>
              <a:t>github.com</a:t>
            </a:r>
            <a:r>
              <a:rPr lang="en-US" sz="1400" dirty="0"/>
              <a:t>/</a:t>
            </a:r>
            <a:r>
              <a:rPr lang="en-US" sz="1400" dirty="0" err="1"/>
              <a:t>ryanwljzhang</a:t>
            </a:r>
            <a:r>
              <a:rPr lang="en-US" sz="1400" dirty="0"/>
              <a:t>/</a:t>
            </a:r>
            <a:r>
              <a:rPr lang="en-US" sz="1400" dirty="0" err="1"/>
              <a:t>ibmdatascience</a:t>
            </a:r>
            <a:r>
              <a:rPr lang="en-US" sz="1400" dirty="0"/>
              <a:t>/blob/main/</a:t>
            </a:r>
            <a:r>
              <a:rPr lang="en-US" sz="1400" dirty="0" err="1"/>
              <a:t>jupyter</a:t>
            </a:r>
            <a:r>
              <a:rPr lang="en-US" sz="1400" dirty="0"/>
              <a:t>-labs-</a:t>
            </a:r>
            <a:r>
              <a:rPr lang="en-US" sz="1400" dirty="0" err="1"/>
              <a:t>webscraping.ipynb</a:t>
            </a:r>
            <a:endParaRPr lang="en-CN" sz="1400" dirty="0"/>
          </a:p>
        </p:txBody>
      </p:sp>
      <p:pic>
        <p:nvPicPr>
          <p:cNvPr id="8" name="Picture 7">
            <a:extLst>
              <a:ext uri="{FF2B5EF4-FFF2-40B4-BE49-F238E27FC236}">
                <a16:creationId xmlns:a16="http://schemas.microsoft.com/office/drawing/2014/main" id="{1BFABD5F-B537-5DD7-67A2-B09644BEFF32}"/>
              </a:ext>
            </a:extLst>
          </p:cNvPr>
          <p:cNvPicPr>
            <a:picLocks noChangeAspect="1"/>
          </p:cNvPicPr>
          <p:nvPr/>
        </p:nvPicPr>
        <p:blipFill>
          <a:blip r:embed="rId4"/>
          <a:srcRect l="46664" t="30782" r="6645" b="13026"/>
          <a:stretch>
            <a:fillRect/>
          </a:stretch>
        </p:blipFill>
        <p:spPr>
          <a:xfrm>
            <a:off x="6027811" y="1650705"/>
            <a:ext cx="5354050" cy="4085568"/>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180</TotalTime>
  <Words>2078</Words>
  <Application>Microsoft Macintosh PowerPoint</Application>
  <PresentationFormat>Widescreen</PresentationFormat>
  <Paragraphs>244</Paragraphs>
  <Slides>49</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Ryan Z</cp:lastModifiedBy>
  <cp:revision>210</cp:revision>
  <dcterms:created xsi:type="dcterms:W3CDTF">2021-04-29T18:58:34Z</dcterms:created>
  <dcterms:modified xsi:type="dcterms:W3CDTF">2025-08-25T09:48:22Z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